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8" r:id="rId3"/>
    <p:sldId id="259" r:id="rId4"/>
    <p:sldId id="269" r:id="rId5"/>
    <p:sldId id="270" r:id="rId6"/>
    <p:sldId id="273" r:id="rId7"/>
    <p:sldId id="271" r:id="rId8"/>
    <p:sldId id="282" r:id="rId9"/>
    <p:sldId id="283" r:id="rId10"/>
    <p:sldId id="284" r:id="rId11"/>
    <p:sldId id="285" r:id="rId12"/>
    <p:sldId id="286" r:id="rId13"/>
    <p:sldId id="287" r:id="rId14"/>
    <p:sldId id="288" r:id="rId15"/>
    <p:sldId id="289" r:id="rId16"/>
    <p:sldId id="290" r:id="rId17"/>
    <p:sldId id="278" r:id="rId18"/>
    <p:sldId id="291" r:id="rId19"/>
    <p:sldId id="279" r:id="rId20"/>
    <p:sldId id="280" r:id="rId21"/>
    <p:sldId id="292" r:id="rId22"/>
    <p:sldId id="274" r:id="rId23"/>
    <p:sldId id="276" r:id="rId24"/>
    <p:sldId id="277" r:id="rId25"/>
    <p:sldId id="26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04B579-255C-46FD-BE66-AFD017D455AC}" v="4" dt="2024-12-18T09:37:53.0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p:scale>
          <a:sx n="75" d="100"/>
          <a:sy n="75" d="100"/>
        </p:scale>
        <p:origin x="902" y="43"/>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al G" userId="f06829d240ced503" providerId="LiveId" clId="{6504B579-255C-46FD-BE66-AFD017D455AC}"/>
    <pc:docChg chg="undo redo custSel addSld delSld modSld">
      <pc:chgData name="Vishal G" userId="f06829d240ced503" providerId="LiveId" clId="{6504B579-255C-46FD-BE66-AFD017D455AC}" dt="2024-12-18T09:41:38.855" v="201" actId="478"/>
      <pc:docMkLst>
        <pc:docMk/>
      </pc:docMkLst>
      <pc:sldChg chg="del">
        <pc:chgData name="Vishal G" userId="f06829d240ced503" providerId="LiveId" clId="{6504B579-255C-46FD-BE66-AFD017D455AC}" dt="2024-12-18T09:04:29.867" v="0" actId="47"/>
        <pc:sldMkLst>
          <pc:docMk/>
          <pc:sldMk cId="1576382375" sldId="275"/>
        </pc:sldMkLst>
      </pc:sldChg>
      <pc:sldChg chg="modSp mod">
        <pc:chgData name="Vishal G" userId="f06829d240ced503" providerId="LiveId" clId="{6504B579-255C-46FD-BE66-AFD017D455AC}" dt="2024-12-18T09:41:36.204" v="199" actId="20577"/>
        <pc:sldMkLst>
          <pc:docMk/>
          <pc:sldMk cId="1632835476" sldId="276"/>
        </pc:sldMkLst>
        <pc:spChg chg="mod">
          <ac:chgData name="Vishal G" userId="f06829d240ced503" providerId="LiveId" clId="{6504B579-255C-46FD-BE66-AFD017D455AC}" dt="2024-12-18T09:41:36.204" v="199" actId="20577"/>
          <ac:spMkLst>
            <pc:docMk/>
            <pc:sldMk cId="1632835476" sldId="276"/>
            <ac:spMk id="5" creationId="{94C10F2C-CFAF-B501-8A50-EFDFD25DF86C}"/>
          </ac:spMkLst>
        </pc:spChg>
      </pc:sldChg>
      <pc:sldChg chg="addSp delSp modSp new mod">
        <pc:chgData name="Vishal G" userId="f06829d240ced503" providerId="LiveId" clId="{6504B579-255C-46FD-BE66-AFD017D455AC}" dt="2024-12-18T09:40:32.942" v="155" actId="20577"/>
        <pc:sldMkLst>
          <pc:docMk/>
          <pc:sldMk cId="1291813939" sldId="278"/>
        </pc:sldMkLst>
        <pc:spChg chg="mod">
          <ac:chgData name="Vishal G" userId="f06829d240ced503" providerId="LiveId" clId="{6504B579-255C-46FD-BE66-AFD017D455AC}" dt="2024-12-18T09:40:32.942" v="155" actId="20577"/>
          <ac:spMkLst>
            <pc:docMk/>
            <pc:sldMk cId="1291813939" sldId="278"/>
            <ac:spMk id="2" creationId="{1355440A-44F9-5D3F-65F0-49856A704310}"/>
          </ac:spMkLst>
        </pc:spChg>
        <pc:spChg chg="del">
          <ac:chgData name="Vishal G" userId="f06829d240ced503" providerId="LiveId" clId="{6504B579-255C-46FD-BE66-AFD017D455AC}" dt="2024-12-18T09:05:39.578" v="15" actId="478"/>
          <ac:spMkLst>
            <pc:docMk/>
            <pc:sldMk cId="1291813939" sldId="278"/>
            <ac:spMk id="3" creationId="{1F9D413A-8AE2-01A4-5E4E-04BC75FB399C}"/>
          </ac:spMkLst>
        </pc:spChg>
        <pc:spChg chg="mod">
          <ac:chgData name="Vishal G" userId="f06829d240ced503" providerId="LiveId" clId="{6504B579-255C-46FD-BE66-AFD017D455AC}" dt="2024-12-18T09:12:47.556" v="34" actId="122"/>
          <ac:spMkLst>
            <pc:docMk/>
            <pc:sldMk cId="1291813939" sldId="278"/>
            <ac:spMk id="4" creationId="{F8B031F1-2BA6-FCA5-6D00-DA2DA545DAA2}"/>
          </ac:spMkLst>
        </pc:spChg>
        <pc:picChg chg="add del mod modCrop">
          <ac:chgData name="Vishal G" userId="f06829d240ced503" providerId="LiveId" clId="{6504B579-255C-46FD-BE66-AFD017D455AC}" dt="2024-12-18T09:06:56.190" v="25" actId="478"/>
          <ac:picMkLst>
            <pc:docMk/>
            <pc:sldMk cId="1291813939" sldId="278"/>
            <ac:picMk id="6" creationId="{99D9E5F4-EAF1-B728-F341-C14E257F73C2}"/>
          </ac:picMkLst>
        </pc:picChg>
        <pc:picChg chg="add mod modCrop">
          <ac:chgData name="Vishal G" userId="f06829d240ced503" providerId="LiveId" clId="{6504B579-255C-46FD-BE66-AFD017D455AC}" dt="2024-12-18T09:12:29.252" v="31" actId="1076"/>
          <ac:picMkLst>
            <pc:docMk/>
            <pc:sldMk cId="1291813939" sldId="278"/>
            <ac:picMk id="8" creationId="{8F5EF3C3-D41F-EA38-0FF9-82374523CE46}"/>
          </ac:picMkLst>
        </pc:picChg>
      </pc:sldChg>
      <pc:sldChg chg="addSp delSp modSp add mod">
        <pc:chgData name="Vishal G" userId="f06829d240ced503" providerId="LiveId" clId="{6504B579-255C-46FD-BE66-AFD017D455AC}" dt="2024-12-18T09:40:41.472" v="164" actId="20577"/>
        <pc:sldMkLst>
          <pc:docMk/>
          <pc:sldMk cId="2224034426" sldId="279"/>
        </pc:sldMkLst>
        <pc:spChg chg="mod">
          <ac:chgData name="Vishal G" userId="f06829d240ced503" providerId="LiveId" clId="{6504B579-255C-46FD-BE66-AFD017D455AC}" dt="2024-12-18T09:40:41.472" v="164" actId="20577"/>
          <ac:spMkLst>
            <pc:docMk/>
            <pc:sldMk cId="2224034426" sldId="279"/>
            <ac:spMk id="2" creationId="{957D120A-5BDC-33CB-DA26-234B9018D0C6}"/>
          </ac:spMkLst>
        </pc:spChg>
        <pc:spChg chg="add mod">
          <ac:chgData name="Vishal G" userId="f06829d240ced503" providerId="LiveId" clId="{6504B579-255C-46FD-BE66-AFD017D455AC}" dt="2024-12-18T09:37:42.720" v="124" actId="122"/>
          <ac:spMkLst>
            <pc:docMk/>
            <pc:sldMk cId="2224034426" sldId="279"/>
            <ac:spMk id="9" creationId="{76F3567B-97D3-16C4-80BE-529B5B0147BC}"/>
          </ac:spMkLst>
        </pc:spChg>
        <pc:picChg chg="add del mod modCrop">
          <ac:chgData name="Vishal G" userId="f06829d240ced503" providerId="LiveId" clId="{6504B579-255C-46FD-BE66-AFD017D455AC}" dt="2024-12-18T09:19:34.622" v="44" actId="478"/>
          <ac:picMkLst>
            <pc:docMk/>
            <pc:sldMk cId="2224034426" sldId="279"/>
            <ac:picMk id="5" creationId="{1D6FCC3F-03E1-2925-30CA-9B5EEAB28996}"/>
          </ac:picMkLst>
        </pc:picChg>
        <pc:picChg chg="add mod modCrop">
          <ac:chgData name="Vishal G" userId="f06829d240ced503" providerId="LiveId" clId="{6504B579-255C-46FD-BE66-AFD017D455AC}" dt="2024-12-18T09:35:29.481" v="51" actId="1076"/>
          <ac:picMkLst>
            <pc:docMk/>
            <pc:sldMk cId="2224034426" sldId="279"/>
            <ac:picMk id="7" creationId="{0A8638BA-24DD-5AC8-15B6-F959B78748D0}"/>
          </ac:picMkLst>
        </pc:picChg>
        <pc:picChg chg="del">
          <ac:chgData name="Vishal G" userId="f06829d240ced503" providerId="LiveId" clId="{6504B579-255C-46FD-BE66-AFD017D455AC}" dt="2024-12-18T09:19:00.527" v="37" actId="478"/>
          <ac:picMkLst>
            <pc:docMk/>
            <pc:sldMk cId="2224034426" sldId="279"/>
            <ac:picMk id="8" creationId="{4D438F64-7835-CDE6-09A4-44A67601D811}"/>
          </ac:picMkLst>
        </pc:picChg>
      </pc:sldChg>
      <pc:sldChg chg="addSp delSp modSp add mod">
        <pc:chgData name="Vishal G" userId="f06829d240ced503" providerId="LiveId" clId="{6504B579-255C-46FD-BE66-AFD017D455AC}" dt="2024-12-18T09:40:48.469" v="173" actId="20577"/>
        <pc:sldMkLst>
          <pc:docMk/>
          <pc:sldMk cId="1550212344" sldId="280"/>
        </pc:sldMkLst>
        <pc:spChg chg="mod">
          <ac:chgData name="Vishal G" userId="f06829d240ced503" providerId="LiveId" clId="{6504B579-255C-46FD-BE66-AFD017D455AC}" dt="2024-12-18T09:40:48.469" v="173" actId="20577"/>
          <ac:spMkLst>
            <pc:docMk/>
            <pc:sldMk cId="1550212344" sldId="280"/>
            <ac:spMk id="2" creationId="{9D8BDF43-BC18-609D-1A1B-F2573004CC32}"/>
          </ac:spMkLst>
        </pc:spChg>
        <pc:spChg chg="add mod">
          <ac:chgData name="Vishal G" userId="f06829d240ced503" providerId="LiveId" clId="{6504B579-255C-46FD-BE66-AFD017D455AC}" dt="2024-12-18T09:38:06.206" v="140" actId="1076"/>
          <ac:spMkLst>
            <pc:docMk/>
            <pc:sldMk cId="1550212344" sldId="280"/>
            <ac:spMk id="6" creationId="{A4AC3C69-9BCC-EF40-C84B-9ADB442FD15E}"/>
          </ac:spMkLst>
        </pc:spChg>
        <pc:picChg chg="add mod modCrop">
          <ac:chgData name="Vishal G" userId="f06829d240ced503" providerId="LiveId" clId="{6504B579-255C-46FD-BE66-AFD017D455AC}" dt="2024-12-18T09:36:36.178" v="57" actId="1076"/>
          <ac:picMkLst>
            <pc:docMk/>
            <pc:sldMk cId="1550212344" sldId="280"/>
            <ac:picMk id="5" creationId="{10201C8C-3DE1-1B0E-645B-0A591603E7C2}"/>
          </ac:picMkLst>
        </pc:picChg>
        <pc:picChg chg="del">
          <ac:chgData name="Vishal G" userId="f06829d240ced503" providerId="LiveId" clId="{6504B579-255C-46FD-BE66-AFD017D455AC}" dt="2024-12-18T09:35:35.544" v="52" actId="478"/>
          <ac:picMkLst>
            <pc:docMk/>
            <pc:sldMk cId="1550212344" sldId="280"/>
            <ac:picMk id="8" creationId="{BF3A9E31-1700-B1AF-4833-C6BD8BB5B39C}"/>
          </ac:picMkLst>
        </pc:picChg>
      </pc:sldChg>
      <pc:sldChg chg="addSp delSp modSp add mod">
        <pc:chgData name="Vishal G" userId="f06829d240ced503" providerId="LiveId" clId="{6504B579-255C-46FD-BE66-AFD017D455AC}" dt="2024-12-18T09:41:38.855" v="201" actId="478"/>
        <pc:sldMkLst>
          <pc:docMk/>
          <pc:sldMk cId="279448949" sldId="281"/>
        </pc:sldMkLst>
        <pc:spChg chg="mod">
          <ac:chgData name="Vishal G" userId="f06829d240ced503" providerId="LiveId" clId="{6504B579-255C-46FD-BE66-AFD017D455AC}" dt="2024-12-18T09:41:07.485" v="185" actId="20577"/>
          <ac:spMkLst>
            <pc:docMk/>
            <pc:sldMk cId="279448949" sldId="281"/>
            <ac:spMk id="2" creationId="{B6121A51-DE7A-5870-E485-923939A091A6}"/>
          </ac:spMkLst>
        </pc:spChg>
        <pc:spChg chg="add del">
          <ac:chgData name="Vishal G" userId="f06829d240ced503" providerId="LiveId" clId="{6504B579-255C-46FD-BE66-AFD017D455AC}" dt="2024-12-18T09:41:38.855" v="201" actId="478"/>
          <ac:spMkLst>
            <pc:docMk/>
            <pc:sldMk cId="279448949" sldId="281"/>
            <ac:spMk id="6" creationId="{464AEE98-F463-13CD-4AB0-A6713B6AAE75}"/>
          </ac:spMkLst>
        </pc:spChg>
        <pc:picChg chg="del">
          <ac:chgData name="Vishal G" userId="f06829d240ced503" providerId="LiveId" clId="{6504B579-255C-46FD-BE66-AFD017D455AC}" dt="2024-12-18T09:40:59.951" v="175" actId="478"/>
          <ac:picMkLst>
            <pc:docMk/>
            <pc:sldMk cId="279448949" sldId="281"/>
            <ac:picMk id="5" creationId="{EE84CF99-67A1-8646-D83D-5C8B7D2C275E}"/>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A77E03-1765-4723-A427-D34C5966967A}"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FF1BB274-47BC-4C25-9987-B832FA265429}">
      <dgm:prSet/>
      <dgm:spPr/>
      <dgm:t>
        <a:bodyPr/>
        <a:lstStyle/>
        <a:p>
          <a:pPr>
            <a:lnSpc>
              <a:spcPct val="100000"/>
            </a:lnSpc>
            <a:defRPr cap="all"/>
          </a:pPr>
          <a:r>
            <a:rPr lang="en-US"/>
            <a:t>Fault detection is critical for stability and reliability in power systems.</a:t>
          </a:r>
        </a:p>
      </dgm:t>
    </dgm:pt>
    <dgm:pt modelId="{1CE8B59F-868C-432A-BADE-D1AAFD6258E6}" type="parTrans" cxnId="{5F81598E-A4A4-4356-90DA-38446AA4EDAE}">
      <dgm:prSet/>
      <dgm:spPr/>
      <dgm:t>
        <a:bodyPr/>
        <a:lstStyle/>
        <a:p>
          <a:endParaRPr lang="en-US"/>
        </a:p>
      </dgm:t>
    </dgm:pt>
    <dgm:pt modelId="{6588D0AA-E80D-4DAA-B887-196FA6D4A868}" type="sibTrans" cxnId="{5F81598E-A4A4-4356-90DA-38446AA4EDAE}">
      <dgm:prSet/>
      <dgm:spPr/>
      <dgm:t>
        <a:bodyPr/>
        <a:lstStyle/>
        <a:p>
          <a:endParaRPr lang="en-US"/>
        </a:p>
      </dgm:t>
    </dgm:pt>
    <dgm:pt modelId="{488F5DCC-B88E-453A-91F1-D456A4870DA3}">
      <dgm:prSet/>
      <dgm:spPr/>
      <dgm:t>
        <a:bodyPr/>
        <a:lstStyle/>
        <a:p>
          <a:pPr>
            <a:lnSpc>
              <a:spcPct val="100000"/>
            </a:lnSpc>
            <a:defRPr cap="all"/>
          </a:pPr>
          <a:r>
            <a:rPr lang="en-US"/>
            <a:t>The IEEE 9 bus system is a standard model for studying fault behavior in complex networks.</a:t>
          </a:r>
        </a:p>
      </dgm:t>
    </dgm:pt>
    <dgm:pt modelId="{4FEAE643-A650-45B7-8104-54A699B05F0D}" type="parTrans" cxnId="{C04B011A-D85F-4B6F-AA0B-D5E13C842931}">
      <dgm:prSet/>
      <dgm:spPr/>
      <dgm:t>
        <a:bodyPr/>
        <a:lstStyle/>
        <a:p>
          <a:endParaRPr lang="en-US"/>
        </a:p>
      </dgm:t>
    </dgm:pt>
    <dgm:pt modelId="{00D523AC-73E2-4A94-9ED2-6F35CFD17029}" type="sibTrans" cxnId="{C04B011A-D85F-4B6F-AA0B-D5E13C842931}">
      <dgm:prSet/>
      <dgm:spPr/>
      <dgm:t>
        <a:bodyPr/>
        <a:lstStyle/>
        <a:p>
          <a:endParaRPr lang="en-US"/>
        </a:p>
      </dgm:t>
    </dgm:pt>
    <dgm:pt modelId="{FE1BA41F-EF69-45FA-A1DB-69628A9CAFA0}">
      <dgm:prSet/>
      <dgm:spPr/>
      <dgm:t>
        <a:bodyPr/>
        <a:lstStyle/>
        <a:p>
          <a:pPr>
            <a:lnSpc>
              <a:spcPct val="100000"/>
            </a:lnSpc>
            <a:defRPr cap="all"/>
          </a:pPr>
          <a:r>
            <a:rPr lang="en-US"/>
            <a:t>This project uses MATLAB and Simulink to simulate various fault types (e.g., single line to ground, line to line).</a:t>
          </a:r>
        </a:p>
      </dgm:t>
    </dgm:pt>
    <dgm:pt modelId="{709C35C7-C8C6-4D54-A1F8-F6EC32F06A8C}" type="parTrans" cxnId="{61B4E7AF-4D07-4220-B95A-6730B1F9BF2E}">
      <dgm:prSet/>
      <dgm:spPr/>
      <dgm:t>
        <a:bodyPr/>
        <a:lstStyle/>
        <a:p>
          <a:endParaRPr lang="en-US"/>
        </a:p>
      </dgm:t>
    </dgm:pt>
    <dgm:pt modelId="{000BC5D7-0A96-4277-A181-B34BC318A1D4}" type="sibTrans" cxnId="{61B4E7AF-4D07-4220-B95A-6730B1F9BF2E}">
      <dgm:prSet/>
      <dgm:spPr/>
      <dgm:t>
        <a:bodyPr/>
        <a:lstStyle/>
        <a:p>
          <a:endParaRPr lang="en-US"/>
        </a:p>
      </dgm:t>
    </dgm:pt>
    <dgm:pt modelId="{5434AB79-1735-4ABE-A216-E6DD0A5FD01A}">
      <dgm:prSet/>
      <dgm:spPr/>
      <dgm:t>
        <a:bodyPr/>
        <a:lstStyle/>
        <a:p>
          <a:pPr>
            <a:lnSpc>
              <a:spcPct val="100000"/>
            </a:lnSpc>
            <a:defRPr cap="all"/>
          </a:pPr>
          <a:r>
            <a:rPr lang="en-US"/>
            <a:t>A wavelet transform based algorithm is developed to detect and locate faults accurately.</a:t>
          </a:r>
        </a:p>
      </dgm:t>
    </dgm:pt>
    <dgm:pt modelId="{81C8E3C9-6058-495D-ABDF-A379B9317AA7}" type="parTrans" cxnId="{865C11E1-D724-420F-AB40-0B0CEDF92B96}">
      <dgm:prSet/>
      <dgm:spPr/>
      <dgm:t>
        <a:bodyPr/>
        <a:lstStyle/>
        <a:p>
          <a:endParaRPr lang="en-US"/>
        </a:p>
      </dgm:t>
    </dgm:pt>
    <dgm:pt modelId="{A5810F6B-1C8B-44A9-914A-E0DBF4E4221C}" type="sibTrans" cxnId="{865C11E1-D724-420F-AB40-0B0CEDF92B96}">
      <dgm:prSet/>
      <dgm:spPr/>
      <dgm:t>
        <a:bodyPr/>
        <a:lstStyle/>
        <a:p>
          <a:endParaRPr lang="en-US"/>
        </a:p>
      </dgm:t>
    </dgm:pt>
    <dgm:pt modelId="{4450D24E-A836-43D6-ACCD-D4D0ACB9C55D}">
      <dgm:prSet/>
      <dgm:spPr/>
      <dgm:t>
        <a:bodyPr/>
        <a:lstStyle/>
        <a:p>
          <a:pPr>
            <a:lnSpc>
              <a:spcPct val="100000"/>
            </a:lnSpc>
            <a:defRPr cap="all"/>
          </a:pPr>
          <a:r>
            <a:rPr lang="en-US"/>
            <a:t>The approach enhances system resilience, improves fault response time, and ensures consistent power delivery.</a:t>
          </a:r>
        </a:p>
      </dgm:t>
    </dgm:pt>
    <dgm:pt modelId="{2112BA4B-09B7-4E09-9BDD-2ED2BC677C6C}" type="parTrans" cxnId="{2B3AE042-3343-4426-A7BA-EF501F4C2126}">
      <dgm:prSet/>
      <dgm:spPr/>
      <dgm:t>
        <a:bodyPr/>
        <a:lstStyle/>
        <a:p>
          <a:endParaRPr lang="en-US"/>
        </a:p>
      </dgm:t>
    </dgm:pt>
    <dgm:pt modelId="{8D2ECE20-A576-45FC-80EE-BB3BB0383D37}" type="sibTrans" cxnId="{2B3AE042-3343-4426-A7BA-EF501F4C2126}">
      <dgm:prSet/>
      <dgm:spPr/>
      <dgm:t>
        <a:bodyPr/>
        <a:lstStyle/>
        <a:p>
          <a:endParaRPr lang="en-US"/>
        </a:p>
      </dgm:t>
    </dgm:pt>
    <dgm:pt modelId="{E1E16A83-27E9-4929-BCAD-72E94CDE738F}" type="pres">
      <dgm:prSet presAssocID="{34A77E03-1765-4723-A427-D34C5966967A}" presName="root" presStyleCnt="0">
        <dgm:presLayoutVars>
          <dgm:dir/>
          <dgm:resizeHandles val="exact"/>
        </dgm:presLayoutVars>
      </dgm:prSet>
      <dgm:spPr/>
    </dgm:pt>
    <dgm:pt modelId="{1534F142-A874-4A17-A5F4-B692075A95EA}" type="pres">
      <dgm:prSet presAssocID="{FF1BB274-47BC-4C25-9987-B832FA265429}" presName="compNode" presStyleCnt="0"/>
      <dgm:spPr/>
    </dgm:pt>
    <dgm:pt modelId="{EEF2E335-1516-4718-8670-F010C41CD1CD}" type="pres">
      <dgm:prSet presAssocID="{FF1BB274-47BC-4C25-9987-B832FA265429}" presName="iconBgRect" presStyleLbl="bgShp" presStyleIdx="0" presStyleCnt="5"/>
      <dgm:spPr/>
    </dgm:pt>
    <dgm:pt modelId="{42674CAD-0D69-4D57-9F04-0ACB870357DB}" type="pres">
      <dgm:prSet presAssocID="{FF1BB274-47BC-4C25-9987-B832FA265429}"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isconnected"/>
        </a:ext>
      </dgm:extLst>
    </dgm:pt>
    <dgm:pt modelId="{03307714-A89C-4A80-8B51-4E42352175C8}" type="pres">
      <dgm:prSet presAssocID="{FF1BB274-47BC-4C25-9987-B832FA265429}" presName="spaceRect" presStyleCnt="0"/>
      <dgm:spPr/>
    </dgm:pt>
    <dgm:pt modelId="{99BFABB1-12A3-4020-B3A7-8BED098E7E8A}" type="pres">
      <dgm:prSet presAssocID="{FF1BB274-47BC-4C25-9987-B832FA265429}" presName="textRect" presStyleLbl="revTx" presStyleIdx="0" presStyleCnt="5">
        <dgm:presLayoutVars>
          <dgm:chMax val="1"/>
          <dgm:chPref val="1"/>
        </dgm:presLayoutVars>
      </dgm:prSet>
      <dgm:spPr/>
    </dgm:pt>
    <dgm:pt modelId="{E96D58A5-957A-46FA-898E-4F8895B01229}" type="pres">
      <dgm:prSet presAssocID="{6588D0AA-E80D-4DAA-B887-196FA6D4A868}" presName="sibTrans" presStyleCnt="0"/>
      <dgm:spPr/>
    </dgm:pt>
    <dgm:pt modelId="{726EF875-1A6C-436D-9E11-CE6029210C17}" type="pres">
      <dgm:prSet presAssocID="{488F5DCC-B88E-453A-91F1-D456A4870DA3}" presName="compNode" presStyleCnt="0"/>
      <dgm:spPr/>
    </dgm:pt>
    <dgm:pt modelId="{27ADF298-AAA1-4A0F-9632-6AAE0D0D1068}" type="pres">
      <dgm:prSet presAssocID="{488F5DCC-B88E-453A-91F1-D456A4870DA3}" presName="iconBgRect" presStyleLbl="bgShp" presStyleIdx="1" presStyleCnt="5"/>
      <dgm:spPr/>
    </dgm:pt>
    <dgm:pt modelId="{12EE2E2C-43B8-459A-8DE1-073926CE968A}" type="pres">
      <dgm:prSet presAssocID="{488F5DCC-B88E-453A-91F1-D456A4870DA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2874DB71-99B6-4EEF-BAC1-2B7F57070456}" type="pres">
      <dgm:prSet presAssocID="{488F5DCC-B88E-453A-91F1-D456A4870DA3}" presName="spaceRect" presStyleCnt="0"/>
      <dgm:spPr/>
    </dgm:pt>
    <dgm:pt modelId="{1D75A29D-8B6A-4315-AC10-7C3D7A659F53}" type="pres">
      <dgm:prSet presAssocID="{488F5DCC-B88E-453A-91F1-D456A4870DA3}" presName="textRect" presStyleLbl="revTx" presStyleIdx="1" presStyleCnt="5">
        <dgm:presLayoutVars>
          <dgm:chMax val="1"/>
          <dgm:chPref val="1"/>
        </dgm:presLayoutVars>
      </dgm:prSet>
      <dgm:spPr/>
    </dgm:pt>
    <dgm:pt modelId="{1A05F805-98D8-449C-B173-C805CA03ADCB}" type="pres">
      <dgm:prSet presAssocID="{00D523AC-73E2-4A94-9ED2-6F35CFD17029}" presName="sibTrans" presStyleCnt="0"/>
      <dgm:spPr/>
    </dgm:pt>
    <dgm:pt modelId="{709FA112-54E0-4DEE-9E0E-1F5CDDA78643}" type="pres">
      <dgm:prSet presAssocID="{FE1BA41F-EF69-45FA-A1DB-69628A9CAFA0}" presName="compNode" presStyleCnt="0"/>
      <dgm:spPr/>
    </dgm:pt>
    <dgm:pt modelId="{4ECFEEC7-8765-4E86-A3BC-257F2A937ED5}" type="pres">
      <dgm:prSet presAssocID="{FE1BA41F-EF69-45FA-A1DB-69628A9CAFA0}" presName="iconBgRect" presStyleLbl="bgShp" presStyleIdx="2" presStyleCnt="5"/>
      <dgm:spPr/>
    </dgm:pt>
    <dgm:pt modelId="{746799A7-618A-47A8-B2CF-62D534666E74}" type="pres">
      <dgm:prSet presAssocID="{FE1BA41F-EF69-45FA-A1DB-69628A9CAFA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lowchart"/>
        </a:ext>
      </dgm:extLst>
    </dgm:pt>
    <dgm:pt modelId="{01AA337B-ABE7-46D3-9365-FD2D06E44F48}" type="pres">
      <dgm:prSet presAssocID="{FE1BA41F-EF69-45FA-A1DB-69628A9CAFA0}" presName="spaceRect" presStyleCnt="0"/>
      <dgm:spPr/>
    </dgm:pt>
    <dgm:pt modelId="{C28BE836-2EB1-496A-BE44-5503548DEA44}" type="pres">
      <dgm:prSet presAssocID="{FE1BA41F-EF69-45FA-A1DB-69628A9CAFA0}" presName="textRect" presStyleLbl="revTx" presStyleIdx="2" presStyleCnt="5">
        <dgm:presLayoutVars>
          <dgm:chMax val="1"/>
          <dgm:chPref val="1"/>
        </dgm:presLayoutVars>
      </dgm:prSet>
      <dgm:spPr/>
    </dgm:pt>
    <dgm:pt modelId="{3E995DF4-560F-40BE-9477-2E59C47D5414}" type="pres">
      <dgm:prSet presAssocID="{000BC5D7-0A96-4277-A181-B34BC318A1D4}" presName="sibTrans" presStyleCnt="0"/>
      <dgm:spPr/>
    </dgm:pt>
    <dgm:pt modelId="{67D3AC80-4E6C-4B2C-BD21-1139DEB01D00}" type="pres">
      <dgm:prSet presAssocID="{5434AB79-1735-4ABE-A216-E6DD0A5FD01A}" presName="compNode" presStyleCnt="0"/>
      <dgm:spPr/>
    </dgm:pt>
    <dgm:pt modelId="{F137B389-830D-4E4C-97A7-F4255241CD70}" type="pres">
      <dgm:prSet presAssocID="{5434AB79-1735-4ABE-A216-E6DD0A5FD01A}" presName="iconBgRect" presStyleLbl="bgShp" presStyleIdx="3" presStyleCnt="5"/>
      <dgm:spPr/>
    </dgm:pt>
    <dgm:pt modelId="{0CC224D2-EBD3-43CF-97BF-D6495066602A}" type="pres">
      <dgm:prSet presAssocID="{5434AB79-1735-4ABE-A216-E6DD0A5FD01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ireless router"/>
        </a:ext>
      </dgm:extLst>
    </dgm:pt>
    <dgm:pt modelId="{D65B07C1-43EA-4DC3-A6E0-957CAE8DD04E}" type="pres">
      <dgm:prSet presAssocID="{5434AB79-1735-4ABE-A216-E6DD0A5FD01A}" presName="spaceRect" presStyleCnt="0"/>
      <dgm:spPr/>
    </dgm:pt>
    <dgm:pt modelId="{CBEB94F1-9873-44D2-941D-8D519BAF5FF7}" type="pres">
      <dgm:prSet presAssocID="{5434AB79-1735-4ABE-A216-E6DD0A5FD01A}" presName="textRect" presStyleLbl="revTx" presStyleIdx="3" presStyleCnt="5">
        <dgm:presLayoutVars>
          <dgm:chMax val="1"/>
          <dgm:chPref val="1"/>
        </dgm:presLayoutVars>
      </dgm:prSet>
      <dgm:spPr/>
    </dgm:pt>
    <dgm:pt modelId="{A0C6F4A3-AA14-436A-9839-9AE3723575EF}" type="pres">
      <dgm:prSet presAssocID="{A5810F6B-1C8B-44A9-914A-E0DBF4E4221C}" presName="sibTrans" presStyleCnt="0"/>
      <dgm:spPr/>
    </dgm:pt>
    <dgm:pt modelId="{D649B7C8-E821-474E-95ED-582436375186}" type="pres">
      <dgm:prSet presAssocID="{4450D24E-A836-43D6-ACCD-D4D0ACB9C55D}" presName="compNode" presStyleCnt="0"/>
      <dgm:spPr/>
    </dgm:pt>
    <dgm:pt modelId="{5CC8B9B6-25E3-43D4-9B4C-FEF59B8F760E}" type="pres">
      <dgm:prSet presAssocID="{4450D24E-A836-43D6-ACCD-D4D0ACB9C55D}" presName="iconBgRect" presStyleLbl="bgShp" presStyleIdx="4" presStyleCnt="5"/>
      <dgm:spPr/>
    </dgm:pt>
    <dgm:pt modelId="{60FDC6A7-BED4-4DE3-9BA4-D6AB1FE4D26A}" type="pres">
      <dgm:prSet presAssocID="{4450D24E-A836-43D6-ACCD-D4D0ACB9C55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Lightning"/>
        </a:ext>
      </dgm:extLst>
    </dgm:pt>
    <dgm:pt modelId="{AECD6D5D-09B5-4C62-9424-DA80BAE0F834}" type="pres">
      <dgm:prSet presAssocID="{4450D24E-A836-43D6-ACCD-D4D0ACB9C55D}" presName="spaceRect" presStyleCnt="0"/>
      <dgm:spPr/>
    </dgm:pt>
    <dgm:pt modelId="{22549FC1-BFB5-4606-AAC4-1D6A238D5D88}" type="pres">
      <dgm:prSet presAssocID="{4450D24E-A836-43D6-ACCD-D4D0ACB9C55D}" presName="textRect" presStyleLbl="revTx" presStyleIdx="4" presStyleCnt="5">
        <dgm:presLayoutVars>
          <dgm:chMax val="1"/>
          <dgm:chPref val="1"/>
        </dgm:presLayoutVars>
      </dgm:prSet>
      <dgm:spPr/>
    </dgm:pt>
  </dgm:ptLst>
  <dgm:cxnLst>
    <dgm:cxn modelId="{C04B011A-D85F-4B6F-AA0B-D5E13C842931}" srcId="{34A77E03-1765-4723-A427-D34C5966967A}" destId="{488F5DCC-B88E-453A-91F1-D456A4870DA3}" srcOrd="1" destOrd="0" parTransId="{4FEAE643-A650-45B7-8104-54A699B05F0D}" sibTransId="{00D523AC-73E2-4A94-9ED2-6F35CFD17029}"/>
    <dgm:cxn modelId="{0D204D30-EBAB-4761-89DD-082A560918A8}" type="presOf" srcId="{34A77E03-1765-4723-A427-D34C5966967A}" destId="{E1E16A83-27E9-4929-BCAD-72E94CDE738F}" srcOrd="0" destOrd="0" presId="urn:microsoft.com/office/officeart/2018/5/layout/IconCircleLabelList"/>
    <dgm:cxn modelId="{2B3AE042-3343-4426-A7BA-EF501F4C2126}" srcId="{34A77E03-1765-4723-A427-D34C5966967A}" destId="{4450D24E-A836-43D6-ACCD-D4D0ACB9C55D}" srcOrd="4" destOrd="0" parTransId="{2112BA4B-09B7-4E09-9BDD-2ED2BC677C6C}" sibTransId="{8D2ECE20-A576-45FC-80EE-BB3BB0383D37}"/>
    <dgm:cxn modelId="{BA9FF64C-875F-46C5-B77A-AAC35405BD37}" type="presOf" srcId="{5434AB79-1735-4ABE-A216-E6DD0A5FD01A}" destId="{CBEB94F1-9873-44D2-941D-8D519BAF5FF7}" srcOrd="0" destOrd="0" presId="urn:microsoft.com/office/officeart/2018/5/layout/IconCircleLabelList"/>
    <dgm:cxn modelId="{C20A0074-3845-421C-BE27-63EB18E851CC}" type="presOf" srcId="{4450D24E-A836-43D6-ACCD-D4D0ACB9C55D}" destId="{22549FC1-BFB5-4606-AAC4-1D6A238D5D88}" srcOrd="0" destOrd="0" presId="urn:microsoft.com/office/officeart/2018/5/layout/IconCircleLabelList"/>
    <dgm:cxn modelId="{BC046456-3259-4582-953A-D4EDD066E3EF}" type="presOf" srcId="{488F5DCC-B88E-453A-91F1-D456A4870DA3}" destId="{1D75A29D-8B6A-4315-AC10-7C3D7A659F53}" srcOrd="0" destOrd="0" presId="urn:microsoft.com/office/officeart/2018/5/layout/IconCircleLabelList"/>
    <dgm:cxn modelId="{5F81598E-A4A4-4356-90DA-38446AA4EDAE}" srcId="{34A77E03-1765-4723-A427-D34C5966967A}" destId="{FF1BB274-47BC-4C25-9987-B832FA265429}" srcOrd="0" destOrd="0" parTransId="{1CE8B59F-868C-432A-BADE-D1AAFD6258E6}" sibTransId="{6588D0AA-E80D-4DAA-B887-196FA6D4A868}"/>
    <dgm:cxn modelId="{61B4E7AF-4D07-4220-B95A-6730B1F9BF2E}" srcId="{34A77E03-1765-4723-A427-D34C5966967A}" destId="{FE1BA41F-EF69-45FA-A1DB-69628A9CAFA0}" srcOrd="2" destOrd="0" parTransId="{709C35C7-C8C6-4D54-A1F8-F6EC32F06A8C}" sibTransId="{000BC5D7-0A96-4277-A181-B34BC318A1D4}"/>
    <dgm:cxn modelId="{F422E3C3-748D-41CA-85F6-04FF54EBB41C}" type="presOf" srcId="{FE1BA41F-EF69-45FA-A1DB-69628A9CAFA0}" destId="{C28BE836-2EB1-496A-BE44-5503548DEA44}" srcOrd="0" destOrd="0" presId="urn:microsoft.com/office/officeart/2018/5/layout/IconCircleLabelList"/>
    <dgm:cxn modelId="{865C11E1-D724-420F-AB40-0B0CEDF92B96}" srcId="{34A77E03-1765-4723-A427-D34C5966967A}" destId="{5434AB79-1735-4ABE-A216-E6DD0A5FD01A}" srcOrd="3" destOrd="0" parTransId="{81C8E3C9-6058-495D-ABDF-A379B9317AA7}" sibTransId="{A5810F6B-1C8B-44A9-914A-E0DBF4E4221C}"/>
    <dgm:cxn modelId="{3927A7F9-8E5D-4E29-8EE2-6060DBAEB75B}" type="presOf" srcId="{FF1BB274-47BC-4C25-9987-B832FA265429}" destId="{99BFABB1-12A3-4020-B3A7-8BED098E7E8A}" srcOrd="0" destOrd="0" presId="urn:microsoft.com/office/officeart/2018/5/layout/IconCircleLabelList"/>
    <dgm:cxn modelId="{A0701C8C-F8CA-49C3-9450-9E021126DC8A}" type="presParOf" srcId="{E1E16A83-27E9-4929-BCAD-72E94CDE738F}" destId="{1534F142-A874-4A17-A5F4-B692075A95EA}" srcOrd="0" destOrd="0" presId="urn:microsoft.com/office/officeart/2018/5/layout/IconCircleLabelList"/>
    <dgm:cxn modelId="{7466C217-3357-4AF6-A345-3E3C9B796E71}" type="presParOf" srcId="{1534F142-A874-4A17-A5F4-B692075A95EA}" destId="{EEF2E335-1516-4718-8670-F010C41CD1CD}" srcOrd="0" destOrd="0" presId="urn:microsoft.com/office/officeart/2018/5/layout/IconCircleLabelList"/>
    <dgm:cxn modelId="{8C80A540-87EE-4BCD-B75C-A012CE6A6F6E}" type="presParOf" srcId="{1534F142-A874-4A17-A5F4-B692075A95EA}" destId="{42674CAD-0D69-4D57-9F04-0ACB870357DB}" srcOrd="1" destOrd="0" presId="urn:microsoft.com/office/officeart/2018/5/layout/IconCircleLabelList"/>
    <dgm:cxn modelId="{B0F662B6-C40D-4C71-9BB7-20EC57E25EFC}" type="presParOf" srcId="{1534F142-A874-4A17-A5F4-B692075A95EA}" destId="{03307714-A89C-4A80-8B51-4E42352175C8}" srcOrd="2" destOrd="0" presId="urn:microsoft.com/office/officeart/2018/5/layout/IconCircleLabelList"/>
    <dgm:cxn modelId="{797739DE-1DF8-4A69-8EE1-379BD8F481F5}" type="presParOf" srcId="{1534F142-A874-4A17-A5F4-B692075A95EA}" destId="{99BFABB1-12A3-4020-B3A7-8BED098E7E8A}" srcOrd="3" destOrd="0" presId="urn:microsoft.com/office/officeart/2018/5/layout/IconCircleLabelList"/>
    <dgm:cxn modelId="{F104D148-2C32-486C-B461-32D68592BAA9}" type="presParOf" srcId="{E1E16A83-27E9-4929-BCAD-72E94CDE738F}" destId="{E96D58A5-957A-46FA-898E-4F8895B01229}" srcOrd="1" destOrd="0" presId="urn:microsoft.com/office/officeart/2018/5/layout/IconCircleLabelList"/>
    <dgm:cxn modelId="{09F8E416-90A6-40FC-A256-C1B9F3B7FD90}" type="presParOf" srcId="{E1E16A83-27E9-4929-BCAD-72E94CDE738F}" destId="{726EF875-1A6C-436D-9E11-CE6029210C17}" srcOrd="2" destOrd="0" presId="urn:microsoft.com/office/officeart/2018/5/layout/IconCircleLabelList"/>
    <dgm:cxn modelId="{9943FA94-0D2A-4F86-A21F-5615FEEA364B}" type="presParOf" srcId="{726EF875-1A6C-436D-9E11-CE6029210C17}" destId="{27ADF298-AAA1-4A0F-9632-6AAE0D0D1068}" srcOrd="0" destOrd="0" presId="urn:microsoft.com/office/officeart/2018/5/layout/IconCircleLabelList"/>
    <dgm:cxn modelId="{C3DC7354-C88F-48E6-A1DF-85664AC44C23}" type="presParOf" srcId="{726EF875-1A6C-436D-9E11-CE6029210C17}" destId="{12EE2E2C-43B8-459A-8DE1-073926CE968A}" srcOrd="1" destOrd="0" presId="urn:microsoft.com/office/officeart/2018/5/layout/IconCircleLabelList"/>
    <dgm:cxn modelId="{A169920E-9BEC-4F23-98BA-12DDF54C7935}" type="presParOf" srcId="{726EF875-1A6C-436D-9E11-CE6029210C17}" destId="{2874DB71-99B6-4EEF-BAC1-2B7F57070456}" srcOrd="2" destOrd="0" presId="urn:microsoft.com/office/officeart/2018/5/layout/IconCircleLabelList"/>
    <dgm:cxn modelId="{FB1F6F5A-AF9F-41B8-BBA6-24D57E499C47}" type="presParOf" srcId="{726EF875-1A6C-436D-9E11-CE6029210C17}" destId="{1D75A29D-8B6A-4315-AC10-7C3D7A659F53}" srcOrd="3" destOrd="0" presId="urn:microsoft.com/office/officeart/2018/5/layout/IconCircleLabelList"/>
    <dgm:cxn modelId="{A19FC7E2-BBA8-42CF-BFCB-A61A73CCD869}" type="presParOf" srcId="{E1E16A83-27E9-4929-BCAD-72E94CDE738F}" destId="{1A05F805-98D8-449C-B173-C805CA03ADCB}" srcOrd="3" destOrd="0" presId="urn:microsoft.com/office/officeart/2018/5/layout/IconCircleLabelList"/>
    <dgm:cxn modelId="{8C3B85F0-CD26-4174-A447-6063DAD1DFF3}" type="presParOf" srcId="{E1E16A83-27E9-4929-BCAD-72E94CDE738F}" destId="{709FA112-54E0-4DEE-9E0E-1F5CDDA78643}" srcOrd="4" destOrd="0" presId="urn:microsoft.com/office/officeart/2018/5/layout/IconCircleLabelList"/>
    <dgm:cxn modelId="{7CD68240-19D1-42BE-8843-43D5EFCF1724}" type="presParOf" srcId="{709FA112-54E0-4DEE-9E0E-1F5CDDA78643}" destId="{4ECFEEC7-8765-4E86-A3BC-257F2A937ED5}" srcOrd="0" destOrd="0" presId="urn:microsoft.com/office/officeart/2018/5/layout/IconCircleLabelList"/>
    <dgm:cxn modelId="{5717C1DB-59D7-4688-BB06-0961AE30549D}" type="presParOf" srcId="{709FA112-54E0-4DEE-9E0E-1F5CDDA78643}" destId="{746799A7-618A-47A8-B2CF-62D534666E74}" srcOrd="1" destOrd="0" presId="urn:microsoft.com/office/officeart/2018/5/layout/IconCircleLabelList"/>
    <dgm:cxn modelId="{19EFCABC-33B8-4A59-BBA9-C99FEC828496}" type="presParOf" srcId="{709FA112-54E0-4DEE-9E0E-1F5CDDA78643}" destId="{01AA337B-ABE7-46D3-9365-FD2D06E44F48}" srcOrd="2" destOrd="0" presId="urn:microsoft.com/office/officeart/2018/5/layout/IconCircleLabelList"/>
    <dgm:cxn modelId="{5B0B8B72-ED02-477B-BF96-06751AEF25B9}" type="presParOf" srcId="{709FA112-54E0-4DEE-9E0E-1F5CDDA78643}" destId="{C28BE836-2EB1-496A-BE44-5503548DEA44}" srcOrd="3" destOrd="0" presId="urn:microsoft.com/office/officeart/2018/5/layout/IconCircleLabelList"/>
    <dgm:cxn modelId="{7E50CE1A-9BF8-48C7-A847-5E5B1EA64115}" type="presParOf" srcId="{E1E16A83-27E9-4929-BCAD-72E94CDE738F}" destId="{3E995DF4-560F-40BE-9477-2E59C47D5414}" srcOrd="5" destOrd="0" presId="urn:microsoft.com/office/officeart/2018/5/layout/IconCircleLabelList"/>
    <dgm:cxn modelId="{76792EBD-7964-44F0-A0AA-C55CB29ED3F0}" type="presParOf" srcId="{E1E16A83-27E9-4929-BCAD-72E94CDE738F}" destId="{67D3AC80-4E6C-4B2C-BD21-1139DEB01D00}" srcOrd="6" destOrd="0" presId="urn:microsoft.com/office/officeart/2018/5/layout/IconCircleLabelList"/>
    <dgm:cxn modelId="{0CD6FB75-85FC-4A5C-B31E-7412981EB735}" type="presParOf" srcId="{67D3AC80-4E6C-4B2C-BD21-1139DEB01D00}" destId="{F137B389-830D-4E4C-97A7-F4255241CD70}" srcOrd="0" destOrd="0" presId="urn:microsoft.com/office/officeart/2018/5/layout/IconCircleLabelList"/>
    <dgm:cxn modelId="{F2C71E16-8F1A-4094-867B-DA0FF7D7BE0D}" type="presParOf" srcId="{67D3AC80-4E6C-4B2C-BD21-1139DEB01D00}" destId="{0CC224D2-EBD3-43CF-97BF-D6495066602A}" srcOrd="1" destOrd="0" presId="urn:microsoft.com/office/officeart/2018/5/layout/IconCircleLabelList"/>
    <dgm:cxn modelId="{8652D8C7-3C04-4341-9CF2-14E7CEFC300B}" type="presParOf" srcId="{67D3AC80-4E6C-4B2C-BD21-1139DEB01D00}" destId="{D65B07C1-43EA-4DC3-A6E0-957CAE8DD04E}" srcOrd="2" destOrd="0" presId="urn:microsoft.com/office/officeart/2018/5/layout/IconCircleLabelList"/>
    <dgm:cxn modelId="{F8BD1F71-B3E1-4B68-8B3F-95DB22E56098}" type="presParOf" srcId="{67D3AC80-4E6C-4B2C-BD21-1139DEB01D00}" destId="{CBEB94F1-9873-44D2-941D-8D519BAF5FF7}" srcOrd="3" destOrd="0" presId="urn:microsoft.com/office/officeart/2018/5/layout/IconCircleLabelList"/>
    <dgm:cxn modelId="{BCD21057-C966-4407-8571-B32E3F3CFEBB}" type="presParOf" srcId="{E1E16A83-27E9-4929-BCAD-72E94CDE738F}" destId="{A0C6F4A3-AA14-436A-9839-9AE3723575EF}" srcOrd="7" destOrd="0" presId="urn:microsoft.com/office/officeart/2018/5/layout/IconCircleLabelList"/>
    <dgm:cxn modelId="{802878B2-32E9-4927-9C9B-FC629B815914}" type="presParOf" srcId="{E1E16A83-27E9-4929-BCAD-72E94CDE738F}" destId="{D649B7C8-E821-474E-95ED-582436375186}" srcOrd="8" destOrd="0" presId="urn:microsoft.com/office/officeart/2018/5/layout/IconCircleLabelList"/>
    <dgm:cxn modelId="{67BD8DBD-3981-4105-BBAC-51F439456E0C}" type="presParOf" srcId="{D649B7C8-E821-474E-95ED-582436375186}" destId="{5CC8B9B6-25E3-43D4-9B4C-FEF59B8F760E}" srcOrd="0" destOrd="0" presId="urn:microsoft.com/office/officeart/2018/5/layout/IconCircleLabelList"/>
    <dgm:cxn modelId="{07D3E9A1-DAE1-427D-96A3-70CE403A6B1B}" type="presParOf" srcId="{D649B7C8-E821-474E-95ED-582436375186}" destId="{60FDC6A7-BED4-4DE3-9BA4-D6AB1FE4D26A}" srcOrd="1" destOrd="0" presId="urn:microsoft.com/office/officeart/2018/5/layout/IconCircleLabelList"/>
    <dgm:cxn modelId="{07E0CF09-715B-4121-8608-16B47026E8B2}" type="presParOf" srcId="{D649B7C8-E821-474E-95ED-582436375186}" destId="{AECD6D5D-09B5-4C62-9424-DA80BAE0F834}" srcOrd="2" destOrd="0" presId="urn:microsoft.com/office/officeart/2018/5/layout/IconCircleLabelList"/>
    <dgm:cxn modelId="{7E8BC252-8B0F-4D4B-935A-027D6D8E96C7}" type="presParOf" srcId="{D649B7C8-E821-474E-95ED-582436375186}" destId="{22549FC1-BFB5-4606-AAC4-1D6A238D5D8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F2E335-1516-4718-8670-F010C41CD1CD}">
      <dsp:nvSpPr>
        <dsp:cNvPr id="0" name=""/>
        <dsp:cNvSpPr/>
      </dsp:nvSpPr>
      <dsp:spPr>
        <a:xfrm>
          <a:off x="61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2674CAD-0D69-4D57-9F04-0ACB870357DB}">
      <dsp:nvSpPr>
        <dsp:cNvPr id="0" name=""/>
        <dsp:cNvSpPr/>
      </dsp:nvSpPr>
      <dsp:spPr>
        <a:xfrm>
          <a:off x="849381" y="894577"/>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BFABB1-12A3-4020-B3A7-8BED098E7E8A}">
      <dsp:nvSpPr>
        <dsp:cNvPr id="0" name=""/>
        <dsp:cNvSpPr/>
      </dsp:nvSpPr>
      <dsp:spPr>
        <a:xfrm>
          <a:off x="26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Fault detection is critical for stability and reliability in power systems.</a:t>
          </a:r>
        </a:p>
      </dsp:txBody>
      <dsp:txXfrm>
        <a:off x="264381" y="2100577"/>
        <a:ext cx="1800000" cy="1024497"/>
      </dsp:txXfrm>
    </dsp:sp>
    <dsp:sp modelId="{27ADF298-AAA1-4A0F-9632-6AAE0D0D1068}">
      <dsp:nvSpPr>
        <dsp:cNvPr id="0" name=""/>
        <dsp:cNvSpPr/>
      </dsp:nvSpPr>
      <dsp:spPr>
        <a:xfrm>
          <a:off x="2730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EE2E2C-43B8-459A-8DE1-073926CE968A}">
      <dsp:nvSpPr>
        <dsp:cNvPr id="0" name=""/>
        <dsp:cNvSpPr/>
      </dsp:nvSpPr>
      <dsp:spPr>
        <a:xfrm>
          <a:off x="2964381" y="894577"/>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75A29D-8B6A-4315-AC10-7C3D7A659F53}">
      <dsp:nvSpPr>
        <dsp:cNvPr id="0" name=""/>
        <dsp:cNvSpPr/>
      </dsp:nvSpPr>
      <dsp:spPr>
        <a:xfrm>
          <a:off x="2379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IEEE 9 bus system is a standard model for studying fault behavior in complex networks.</a:t>
          </a:r>
        </a:p>
      </dsp:txBody>
      <dsp:txXfrm>
        <a:off x="2379381" y="2100577"/>
        <a:ext cx="1800000" cy="1024497"/>
      </dsp:txXfrm>
    </dsp:sp>
    <dsp:sp modelId="{4ECFEEC7-8765-4E86-A3BC-257F2A937ED5}">
      <dsp:nvSpPr>
        <dsp:cNvPr id="0" name=""/>
        <dsp:cNvSpPr/>
      </dsp:nvSpPr>
      <dsp:spPr>
        <a:xfrm>
          <a:off x="484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6799A7-618A-47A8-B2CF-62D534666E74}">
      <dsp:nvSpPr>
        <dsp:cNvPr id="0" name=""/>
        <dsp:cNvSpPr/>
      </dsp:nvSpPr>
      <dsp:spPr>
        <a:xfrm>
          <a:off x="5079381" y="894577"/>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8BE836-2EB1-496A-BE44-5503548DEA44}">
      <dsp:nvSpPr>
        <dsp:cNvPr id="0" name=""/>
        <dsp:cNvSpPr/>
      </dsp:nvSpPr>
      <dsp:spPr>
        <a:xfrm>
          <a:off x="449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This project uses MATLAB and Simulink to simulate various fault types (e.g., single line to ground, line to line).</a:t>
          </a:r>
        </a:p>
      </dsp:txBody>
      <dsp:txXfrm>
        <a:off x="4494381" y="2100577"/>
        <a:ext cx="1800000" cy="1024497"/>
      </dsp:txXfrm>
    </dsp:sp>
    <dsp:sp modelId="{F137B389-830D-4E4C-97A7-F4255241CD70}">
      <dsp:nvSpPr>
        <dsp:cNvPr id="0" name=""/>
        <dsp:cNvSpPr/>
      </dsp:nvSpPr>
      <dsp:spPr>
        <a:xfrm>
          <a:off x="6960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C224D2-EBD3-43CF-97BF-D6495066602A}">
      <dsp:nvSpPr>
        <dsp:cNvPr id="0" name=""/>
        <dsp:cNvSpPr/>
      </dsp:nvSpPr>
      <dsp:spPr>
        <a:xfrm>
          <a:off x="7194381" y="894577"/>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EB94F1-9873-44D2-941D-8D519BAF5FF7}">
      <dsp:nvSpPr>
        <dsp:cNvPr id="0" name=""/>
        <dsp:cNvSpPr/>
      </dsp:nvSpPr>
      <dsp:spPr>
        <a:xfrm>
          <a:off x="6609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A wavelet transform based algorithm is developed to detect and locate faults accurately.</a:t>
          </a:r>
        </a:p>
      </dsp:txBody>
      <dsp:txXfrm>
        <a:off x="6609381" y="2100577"/>
        <a:ext cx="1800000" cy="1024497"/>
      </dsp:txXfrm>
    </dsp:sp>
    <dsp:sp modelId="{5CC8B9B6-25E3-43D4-9B4C-FEF59B8F760E}">
      <dsp:nvSpPr>
        <dsp:cNvPr id="0" name=""/>
        <dsp:cNvSpPr/>
      </dsp:nvSpPr>
      <dsp:spPr>
        <a:xfrm>
          <a:off x="907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FDC6A7-BED4-4DE3-9BA4-D6AB1FE4D26A}">
      <dsp:nvSpPr>
        <dsp:cNvPr id="0" name=""/>
        <dsp:cNvSpPr/>
      </dsp:nvSpPr>
      <dsp:spPr>
        <a:xfrm>
          <a:off x="9309381" y="894577"/>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549FC1-BFB5-4606-AAC4-1D6A238D5D88}">
      <dsp:nvSpPr>
        <dsp:cNvPr id="0" name=""/>
        <dsp:cNvSpPr/>
      </dsp:nvSpPr>
      <dsp:spPr>
        <a:xfrm>
          <a:off x="872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approach enhances system resilience, improves fault response time, and ensures consistent power delivery.</a:t>
          </a:r>
        </a:p>
      </dsp:txBody>
      <dsp:txXfrm>
        <a:off x="8724381" y="2100577"/>
        <a:ext cx="1800000" cy="102449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2.png>
</file>

<file path=ppt/media/image25.png>
</file>

<file path=ppt/media/image26.png>
</file>

<file path=ppt/media/image27.png>
</file>

<file path=ppt/media/image3.pn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5709D2-D592-4B6B-84AF-CBD3E8F1EDFC}"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292E71-9B96-4425-BF13-A4E142182699}" type="slidenum">
              <a:rPr lang="en-US" smtClean="0"/>
              <a:t>‹#›</a:t>
            </a:fld>
            <a:endParaRPr lang="en-US"/>
          </a:p>
        </p:txBody>
      </p:sp>
    </p:spTree>
    <p:extLst>
      <p:ext uri="{BB962C8B-B14F-4D97-AF65-F5344CB8AC3E}">
        <p14:creationId xmlns:p14="http://schemas.microsoft.com/office/powerpoint/2010/main" val="93416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51B9E-BD0B-21D9-8F25-6A865EA254AC}"/>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5BE1CB-A7D2-4760-292D-15613EC9BF4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5DF2A4-52DA-1B1A-0A62-E93067D79041}"/>
              </a:ext>
            </a:extLst>
          </p:cNvPr>
          <p:cNvSpPr>
            <a:spLocks noGrp="1"/>
          </p:cNvSpPr>
          <p:nvPr>
            <p:ph type="dt" sz="half" idx="10"/>
          </p:nvPr>
        </p:nvSpPr>
        <p:spPr>
          <a:xfrm>
            <a:off x="838200" y="6356350"/>
            <a:ext cx="2743200" cy="365125"/>
          </a:xfrm>
          <a:prstGeom prst="rect">
            <a:avLst/>
          </a:prstGeom>
        </p:spPr>
        <p:txBody>
          <a:bodyPr/>
          <a:lstStyle/>
          <a:p>
            <a:fld id="{65AF68F0-D528-4687-BADB-17E9FA7F5789}" type="datetime1">
              <a:rPr lang="en-US" smtClean="0"/>
              <a:t>1/29/2025</a:t>
            </a:fld>
            <a:endParaRPr lang="en-US"/>
          </a:p>
        </p:txBody>
      </p:sp>
      <p:sp>
        <p:nvSpPr>
          <p:cNvPr id="5" name="Footer Placeholder 4">
            <a:extLst>
              <a:ext uri="{FF2B5EF4-FFF2-40B4-BE49-F238E27FC236}">
                <a16:creationId xmlns:a16="http://schemas.microsoft.com/office/drawing/2014/main" id="{F6170FC6-93E7-C76C-29E5-195789CA51D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16F41F1-4B4A-E4BF-F38A-FBABD2B7CC8E}"/>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770890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61D01-4663-224A-F3C5-8846F8B4CDD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A4AF5E-29AC-1962-4B70-B07060037287}"/>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D62E8-59D5-EE20-94F4-E120B1FA306F}"/>
              </a:ext>
            </a:extLst>
          </p:cNvPr>
          <p:cNvSpPr>
            <a:spLocks noGrp="1"/>
          </p:cNvSpPr>
          <p:nvPr>
            <p:ph type="dt" sz="half" idx="10"/>
          </p:nvPr>
        </p:nvSpPr>
        <p:spPr>
          <a:xfrm>
            <a:off x="838200" y="6356350"/>
            <a:ext cx="2743200" cy="365125"/>
          </a:xfrm>
          <a:prstGeom prst="rect">
            <a:avLst/>
          </a:prstGeom>
        </p:spPr>
        <p:txBody>
          <a:bodyPr/>
          <a:lstStyle/>
          <a:p>
            <a:fld id="{24366139-5DC4-4455-A34C-FEACCBFC82BB}" type="datetime1">
              <a:rPr lang="en-US" smtClean="0"/>
              <a:t>1/29/2025</a:t>
            </a:fld>
            <a:endParaRPr lang="en-US"/>
          </a:p>
        </p:txBody>
      </p:sp>
      <p:sp>
        <p:nvSpPr>
          <p:cNvPr id="5" name="Footer Placeholder 4">
            <a:extLst>
              <a:ext uri="{FF2B5EF4-FFF2-40B4-BE49-F238E27FC236}">
                <a16:creationId xmlns:a16="http://schemas.microsoft.com/office/drawing/2014/main" id="{DC376CD2-AACD-090C-66B8-D7B3330FDA5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F10D248-60BC-BD91-41B8-94368CFB0232}"/>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890590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E149E2-8971-5F64-0C27-2AF11A750EF7}"/>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EC7F39-6707-58A5-B279-33B946CEE8E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C37C28-8962-5E1D-1105-0BE415413D85}"/>
              </a:ext>
            </a:extLst>
          </p:cNvPr>
          <p:cNvSpPr>
            <a:spLocks noGrp="1"/>
          </p:cNvSpPr>
          <p:nvPr>
            <p:ph type="dt" sz="half" idx="10"/>
          </p:nvPr>
        </p:nvSpPr>
        <p:spPr>
          <a:xfrm>
            <a:off x="838200" y="6356350"/>
            <a:ext cx="2743200" cy="365125"/>
          </a:xfrm>
          <a:prstGeom prst="rect">
            <a:avLst/>
          </a:prstGeom>
        </p:spPr>
        <p:txBody>
          <a:bodyPr/>
          <a:lstStyle/>
          <a:p>
            <a:fld id="{510F8F68-1D91-40DC-878E-C9BD236C9D33}" type="datetime1">
              <a:rPr lang="en-US" smtClean="0"/>
              <a:t>1/29/2025</a:t>
            </a:fld>
            <a:endParaRPr lang="en-US"/>
          </a:p>
        </p:txBody>
      </p:sp>
      <p:sp>
        <p:nvSpPr>
          <p:cNvPr id="5" name="Footer Placeholder 4">
            <a:extLst>
              <a:ext uri="{FF2B5EF4-FFF2-40B4-BE49-F238E27FC236}">
                <a16:creationId xmlns:a16="http://schemas.microsoft.com/office/drawing/2014/main" id="{3664EE06-0D68-6749-0866-C48072DC9E1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0F8A991-115E-25E7-D65A-1FE2FBC674F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85066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panose="02020603050405020304"/>
                <a:cs typeface="Times New Roman" panose="020206030504050203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tx1"/>
                </a:solidFill>
                <a:latin typeface="Calibri" panose="020F0502020204030204"/>
                <a:cs typeface="Calibri" panose="020F0502020204030204"/>
              </a:defRPr>
            </a:lvl1pPr>
          </a:lstStyle>
          <a:p>
            <a:pPr marL="12700">
              <a:lnSpc>
                <a:spcPts val="1240"/>
              </a:lnSpc>
            </a:pPr>
            <a:endParaRPr spc="-10" dirty="0"/>
          </a:p>
        </p:txBody>
      </p:sp>
      <p:sp>
        <p:nvSpPr>
          <p:cNvPr id="6" name="Holder 6"/>
          <p:cNvSpPr>
            <a:spLocks noGrp="1"/>
          </p:cNvSpPr>
          <p:nvPr>
            <p:ph type="dt" sz="half" idx="6"/>
          </p:nvPr>
        </p:nvSpPr>
        <p:spPr/>
        <p:txBody>
          <a:bodyPr lIns="0" tIns="0" rIns="0" bIns="0"/>
          <a:lstStyle>
            <a:lvl1pPr>
              <a:defRPr sz="1200" b="0" i="0">
                <a:solidFill>
                  <a:schemeClr val="tx1"/>
                </a:solidFill>
                <a:latin typeface="Calibri" panose="020F0502020204030204"/>
                <a:cs typeface="Calibri" panose="020F0502020204030204"/>
              </a:defRPr>
            </a:lvl1pPr>
          </a:lstStyle>
          <a:p>
            <a:pPr marL="12700">
              <a:lnSpc>
                <a:spcPts val="1240"/>
              </a:lnSpc>
            </a:pPr>
            <a:fld id="{BDBB75E5-6125-434A-8995-0FD2F837959B}" type="datetime1">
              <a:rPr lang="en-US" spc="-10" smtClean="0"/>
              <a:t>1/29/2025</a:t>
            </a:fld>
            <a:endParaRPr spc="-10"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extLst>
      <p:ext uri="{BB962C8B-B14F-4D97-AF65-F5344CB8AC3E}">
        <p14:creationId xmlns:p14="http://schemas.microsoft.com/office/powerpoint/2010/main" val="2190223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E5CB-128C-A5D4-28F5-B9718C8F3CF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17D9B1-F8EF-88B9-F5A6-4128C584B3A0}"/>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AEB03A-C10C-27E0-D715-370422FEDFE8}"/>
              </a:ext>
            </a:extLst>
          </p:cNvPr>
          <p:cNvSpPr>
            <a:spLocks noGrp="1"/>
          </p:cNvSpPr>
          <p:nvPr>
            <p:ph type="dt" sz="half" idx="10"/>
          </p:nvPr>
        </p:nvSpPr>
        <p:spPr>
          <a:xfrm>
            <a:off x="838200" y="6356350"/>
            <a:ext cx="2743200" cy="365125"/>
          </a:xfrm>
          <a:prstGeom prst="rect">
            <a:avLst/>
          </a:prstGeom>
        </p:spPr>
        <p:txBody>
          <a:bodyPr/>
          <a:lstStyle/>
          <a:p>
            <a:fld id="{C277C848-C8E9-4F65-836F-557EA4C0C458}" type="datetime1">
              <a:rPr lang="en-US" smtClean="0"/>
              <a:t>1/29/2025</a:t>
            </a:fld>
            <a:endParaRPr lang="en-US"/>
          </a:p>
        </p:txBody>
      </p:sp>
      <p:sp>
        <p:nvSpPr>
          <p:cNvPr id="5" name="Footer Placeholder 4">
            <a:extLst>
              <a:ext uri="{FF2B5EF4-FFF2-40B4-BE49-F238E27FC236}">
                <a16:creationId xmlns:a16="http://schemas.microsoft.com/office/drawing/2014/main" id="{A22E46EB-4484-8B27-E3D1-9D081213457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75E3D50-CA5C-06AB-1018-050C9F21C5F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094877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980E3-7009-8FAB-34C4-8AE50004708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F5BA13-5AF0-B155-D06E-5C1B9E5D32B0}"/>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AEA671-7296-4F1A-AFC6-6976DE463FF0}"/>
              </a:ext>
            </a:extLst>
          </p:cNvPr>
          <p:cNvSpPr>
            <a:spLocks noGrp="1"/>
          </p:cNvSpPr>
          <p:nvPr>
            <p:ph type="dt" sz="half" idx="10"/>
          </p:nvPr>
        </p:nvSpPr>
        <p:spPr>
          <a:xfrm>
            <a:off x="838200" y="6356350"/>
            <a:ext cx="2743200" cy="365125"/>
          </a:xfrm>
          <a:prstGeom prst="rect">
            <a:avLst/>
          </a:prstGeom>
        </p:spPr>
        <p:txBody>
          <a:bodyPr/>
          <a:lstStyle/>
          <a:p>
            <a:fld id="{5B2F3860-8D48-40C4-92E4-AAA6F8DDFE94}" type="datetime1">
              <a:rPr lang="en-US" smtClean="0"/>
              <a:t>1/29/2025</a:t>
            </a:fld>
            <a:endParaRPr lang="en-US"/>
          </a:p>
        </p:txBody>
      </p:sp>
      <p:sp>
        <p:nvSpPr>
          <p:cNvPr id="5" name="Footer Placeholder 4">
            <a:extLst>
              <a:ext uri="{FF2B5EF4-FFF2-40B4-BE49-F238E27FC236}">
                <a16:creationId xmlns:a16="http://schemas.microsoft.com/office/drawing/2014/main" id="{3E8387D7-7D3A-F4C1-0E66-A48F18FADB6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FB5DD0E-89BA-2EB0-A908-80DB78A7FC74}"/>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3678917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70D93-21E4-3442-BA16-57BD15A0255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AE4009E-725F-235E-BE1A-C41BD43B6389}"/>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E8D1F6-6608-0D26-A674-CD3F965B9E16}"/>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336EB5-FF5B-35C7-4ECD-E8DB0DFD1D89}"/>
              </a:ext>
            </a:extLst>
          </p:cNvPr>
          <p:cNvSpPr>
            <a:spLocks noGrp="1"/>
          </p:cNvSpPr>
          <p:nvPr>
            <p:ph type="dt" sz="half" idx="10"/>
          </p:nvPr>
        </p:nvSpPr>
        <p:spPr>
          <a:xfrm>
            <a:off x="838200" y="6356350"/>
            <a:ext cx="2743200" cy="365125"/>
          </a:xfrm>
          <a:prstGeom prst="rect">
            <a:avLst/>
          </a:prstGeom>
        </p:spPr>
        <p:txBody>
          <a:bodyPr/>
          <a:lstStyle/>
          <a:p>
            <a:fld id="{CEAF72C6-61C1-4845-8443-9D00C50C266A}" type="datetime1">
              <a:rPr lang="en-US" smtClean="0"/>
              <a:t>1/29/2025</a:t>
            </a:fld>
            <a:endParaRPr lang="en-US"/>
          </a:p>
        </p:txBody>
      </p:sp>
      <p:sp>
        <p:nvSpPr>
          <p:cNvPr id="6" name="Footer Placeholder 5">
            <a:extLst>
              <a:ext uri="{FF2B5EF4-FFF2-40B4-BE49-F238E27FC236}">
                <a16:creationId xmlns:a16="http://schemas.microsoft.com/office/drawing/2014/main" id="{D0336E63-9E3F-650F-72CB-9BB43804CBB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E30805A-F289-5FEA-A675-E2BA4E8C2C3F}"/>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314096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54363-F0F9-D285-C11B-FC3EEC6B068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2C524F1-8D6E-E9CA-61A7-3B46F620022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5DF0E4-BB30-7979-8E25-1AB4452E9A09}"/>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09363E-2091-23BE-E1A3-D2F8D193A2F0}"/>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67BA0A-C564-D758-D036-288FB1623D36}"/>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05B4EA-5985-417E-55BE-158E5D92B55D}"/>
              </a:ext>
            </a:extLst>
          </p:cNvPr>
          <p:cNvSpPr>
            <a:spLocks noGrp="1"/>
          </p:cNvSpPr>
          <p:nvPr>
            <p:ph type="dt" sz="half" idx="10"/>
          </p:nvPr>
        </p:nvSpPr>
        <p:spPr>
          <a:xfrm>
            <a:off x="838200" y="6356350"/>
            <a:ext cx="2743200" cy="365125"/>
          </a:xfrm>
          <a:prstGeom prst="rect">
            <a:avLst/>
          </a:prstGeom>
        </p:spPr>
        <p:txBody>
          <a:bodyPr/>
          <a:lstStyle/>
          <a:p>
            <a:fld id="{596540E8-1E38-4D94-8AB2-C7D2DE6499AD}" type="datetime1">
              <a:rPr lang="en-US" smtClean="0"/>
              <a:t>1/29/2025</a:t>
            </a:fld>
            <a:endParaRPr lang="en-US"/>
          </a:p>
        </p:txBody>
      </p:sp>
      <p:sp>
        <p:nvSpPr>
          <p:cNvPr id="8" name="Footer Placeholder 7">
            <a:extLst>
              <a:ext uri="{FF2B5EF4-FFF2-40B4-BE49-F238E27FC236}">
                <a16:creationId xmlns:a16="http://schemas.microsoft.com/office/drawing/2014/main" id="{D7CE478B-8B69-4623-53F5-8732C814EEB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56C088-7BF4-3193-D8EE-2A42E828572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07854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1FF8-9A71-E8FA-618E-87C8E6091E6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3C416915-74D6-64CC-BAFF-5AE0C9064190}"/>
              </a:ext>
            </a:extLst>
          </p:cNvPr>
          <p:cNvSpPr>
            <a:spLocks noGrp="1"/>
          </p:cNvSpPr>
          <p:nvPr>
            <p:ph type="dt" sz="half" idx="10"/>
          </p:nvPr>
        </p:nvSpPr>
        <p:spPr>
          <a:xfrm>
            <a:off x="838200" y="6356350"/>
            <a:ext cx="2743200" cy="365125"/>
          </a:xfrm>
          <a:prstGeom prst="rect">
            <a:avLst/>
          </a:prstGeom>
        </p:spPr>
        <p:txBody>
          <a:bodyPr/>
          <a:lstStyle/>
          <a:p>
            <a:fld id="{E4D686F7-0F8C-4929-9890-93B6B0AA1058}" type="datetime1">
              <a:rPr lang="en-US" smtClean="0"/>
              <a:t>1/29/2025</a:t>
            </a:fld>
            <a:endParaRPr lang="en-US"/>
          </a:p>
        </p:txBody>
      </p:sp>
      <p:sp>
        <p:nvSpPr>
          <p:cNvPr id="4" name="Footer Placeholder 3">
            <a:extLst>
              <a:ext uri="{FF2B5EF4-FFF2-40B4-BE49-F238E27FC236}">
                <a16:creationId xmlns:a16="http://schemas.microsoft.com/office/drawing/2014/main" id="{2CA5E259-F5EB-EE55-C3D6-3A7FA56E2BB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93A903B-0AFC-E215-2E0E-D1CF3219E97C}"/>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974531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FE7545-C056-5A3C-E383-FB87EB898D1D}"/>
              </a:ext>
            </a:extLst>
          </p:cNvPr>
          <p:cNvSpPr>
            <a:spLocks noGrp="1"/>
          </p:cNvSpPr>
          <p:nvPr>
            <p:ph type="dt" sz="half" idx="10"/>
          </p:nvPr>
        </p:nvSpPr>
        <p:spPr>
          <a:xfrm>
            <a:off x="838200" y="6356350"/>
            <a:ext cx="2743200" cy="365125"/>
          </a:xfrm>
          <a:prstGeom prst="rect">
            <a:avLst/>
          </a:prstGeom>
        </p:spPr>
        <p:txBody>
          <a:bodyPr/>
          <a:lstStyle/>
          <a:p>
            <a:fld id="{11700867-950A-4332-9D2D-93EB147DF00B}" type="datetime1">
              <a:rPr lang="en-US" smtClean="0"/>
              <a:t>1/29/2025</a:t>
            </a:fld>
            <a:endParaRPr lang="en-US"/>
          </a:p>
        </p:txBody>
      </p:sp>
      <p:sp>
        <p:nvSpPr>
          <p:cNvPr id="3" name="Footer Placeholder 2">
            <a:extLst>
              <a:ext uri="{FF2B5EF4-FFF2-40B4-BE49-F238E27FC236}">
                <a16:creationId xmlns:a16="http://schemas.microsoft.com/office/drawing/2014/main" id="{86AC04B5-FF27-3818-A425-1499A2CC4A2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7CF285D-A294-947C-98E2-8B334FC4254B}"/>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102550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534B8-0E64-2155-F907-5A6CCEBC980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9BA9E-0C00-B33F-4666-52CFC057055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52FEB4-6A74-69B4-8001-A511231CB57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F2F96C-7458-6A6C-16B5-A73C894C1A91}"/>
              </a:ext>
            </a:extLst>
          </p:cNvPr>
          <p:cNvSpPr>
            <a:spLocks noGrp="1"/>
          </p:cNvSpPr>
          <p:nvPr>
            <p:ph type="dt" sz="half" idx="10"/>
          </p:nvPr>
        </p:nvSpPr>
        <p:spPr>
          <a:xfrm>
            <a:off x="838200" y="6356350"/>
            <a:ext cx="2743200" cy="365125"/>
          </a:xfrm>
          <a:prstGeom prst="rect">
            <a:avLst/>
          </a:prstGeom>
        </p:spPr>
        <p:txBody>
          <a:bodyPr/>
          <a:lstStyle/>
          <a:p>
            <a:fld id="{DAD4D41B-2A8D-44DF-90A3-28D7C27906C8}" type="datetime1">
              <a:rPr lang="en-US" smtClean="0"/>
              <a:t>1/29/2025</a:t>
            </a:fld>
            <a:endParaRPr lang="en-US"/>
          </a:p>
        </p:txBody>
      </p:sp>
      <p:sp>
        <p:nvSpPr>
          <p:cNvPr id="6" name="Footer Placeholder 5">
            <a:extLst>
              <a:ext uri="{FF2B5EF4-FFF2-40B4-BE49-F238E27FC236}">
                <a16:creationId xmlns:a16="http://schemas.microsoft.com/office/drawing/2014/main" id="{C0EEA284-80F8-C4CF-1C2C-A9317C11D98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E14EC9C-8C8F-7B7C-3F60-F83094F10B10}"/>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1816211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7F7E3-D5FE-9A11-55F0-DD4A29EDB15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261896-1116-A47B-C5A3-7FEFCAABE0C2}"/>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BAE4CA-86FD-1CD5-F8A9-482E2EF71FE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6DDDA4-4E03-D084-61EA-C678825D2C13}"/>
              </a:ext>
            </a:extLst>
          </p:cNvPr>
          <p:cNvSpPr>
            <a:spLocks noGrp="1"/>
          </p:cNvSpPr>
          <p:nvPr>
            <p:ph type="dt" sz="half" idx="10"/>
          </p:nvPr>
        </p:nvSpPr>
        <p:spPr>
          <a:xfrm>
            <a:off x="838200" y="6356350"/>
            <a:ext cx="2743200" cy="365125"/>
          </a:xfrm>
          <a:prstGeom prst="rect">
            <a:avLst/>
          </a:prstGeom>
        </p:spPr>
        <p:txBody>
          <a:bodyPr/>
          <a:lstStyle/>
          <a:p>
            <a:fld id="{10A7ACF6-B7B8-43D6-B5EB-5D5C17F70B86}" type="datetime1">
              <a:rPr lang="en-US" smtClean="0"/>
              <a:t>1/29/2025</a:t>
            </a:fld>
            <a:endParaRPr lang="en-US"/>
          </a:p>
        </p:txBody>
      </p:sp>
      <p:sp>
        <p:nvSpPr>
          <p:cNvPr id="6" name="Footer Placeholder 5">
            <a:extLst>
              <a:ext uri="{FF2B5EF4-FFF2-40B4-BE49-F238E27FC236}">
                <a16:creationId xmlns:a16="http://schemas.microsoft.com/office/drawing/2014/main" id="{95C37A99-3034-BA3F-7CA2-558C04194F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83DCD70-4CA4-0304-718F-07C50358AD51}"/>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6650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3043164-DF61-A233-3535-406697F544DB}"/>
              </a:ext>
            </a:extLst>
          </p:cNvPr>
          <p:cNvPicPr>
            <a:picLocks noChangeAspect="1"/>
          </p:cNvPicPr>
          <p:nvPr userDrawn="1"/>
        </p:nvPicPr>
        <p:blipFill>
          <a:blip r:embed="rId14"/>
          <a:stretch>
            <a:fillRect/>
          </a:stretch>
        </p:blipFill>
        <p:spPr>
          <a:xfrm>
            <a:off x="312709" y="331659"/>
            <a:ext cx="1360447" cy="1180086"/>
          </a:xfrm>
          <a:prstGeom prst="rect">
            <a:avLst/>
          </a:prstGeom>
        </p:spPr>
      </p:pic>
      <p:pic>
        <p:nvPicPr>
          <p:cNvPr id="8" name="Picture 7">
            <a:extLst>
              <a:ext uri="{FF2B5EF4-FFF2-40B4-BE49-F238E27FC236}">
                <a16:creationId xmlns:a16="http://schemas.microsoft.com/office/drawing/2014/main" id="{E2DC8B57-BAF5-F62D-D070-18F7B41932D3}"/>
              </a:ext>
            </a:extLst>
          </p:cNvPr>
          <p:cNvPicPr>
            <a:picLocks noChangeAspect="1"/>
          </p:cNvPicPr>
          <p:nvPr userDrawn="1"/>
        </p:nvPicPr>
        <p:blipFill>
          <a:blip r:embed="rId15"/>
          <a:stretch>
            <a:fillRect/>
          </a:stretch>
        </p:blipFill>
        <p:spPr>
          <a:xfrm>
            <a:off x="10383239" y="360679"/>
            <a:ext cx="1481676" cy="894189"/>
          </a:xfrm>
          <a:prstGeom prst="rect">
            <a:avLst/>
          </a:prstGeom>
        </p:spPr>
      </p:pic>
      <p:sp>
        <p:nvSpPr>
          <p:cNvPr id="9" name="Rectangle 8">
            <a:extLst>
              <a:ext uri="{FF2B5EF4-FFF2-40B4-BE49-F238E27FC236}">
                <a16:creationId xmlns:a16="http://schemas.microsoft.com/office/drawing/2014/main" id="{17A020E6-4C4E-4CB1-3F22-C40ACFB975E1}"/>
              </a:ext>
            </a:extLst>
          </p:cNvPr>
          <p:cNvSpPr/>
          <p:nvPr userDrawn="1"/>
        </p:nvSpPr>
        <p:spPr>
          <a:xfrm>
            <a:off x="233265" y="299811"/>
            <a:ext cx="11725470" cy="6128124"/>
          </a:xfrm>
          <a:prstGeom prst="rect">
            <a:avLst/>
          </a:prstGeom>
          <a:noFill/>
          <a:ln w="28575">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solidFill>
                  <a:schemeClr val="bg1"/>
                </a:solidFill>
              </a:rPr>
              <a:t>I</a:t>
            </a:r>
          </a:p>
        </p:txBody>
      </p:sp>
      <p:sp>
        <p:nvSpPr>
          <p:cNvPr id="12" name="TextBox 11">
            <a:extLst>
              <a:ext uri="{FF2B5EF4-FFF2-40B4-BE49-F238E27FC236}">
                <a16:creationId xmlns:a16="http://schemas.microsoft.com/office/drawing/2014/main" id="{80D3917F-D2F2-AC0A-D183-8244EED84C6E}"/>
              </a:ext>
            </a:extLst>
          </p:cNvPr>
          <p:cNvSpPr txBox="1"/>
          <p:nvPr userDrawn="1"/>
        </p:nvSpPr>
        <p:spPr>
          <a:xfrm>
            <a:off x="149157" y="6427935"/>
            <a:ext cx="1571624"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Dept. of EEE</a:t>
            </a:r>
          </a:p>
        </p:txBody>
      </p:sp>
      <p:sp>
        <p:nvSpPr>
          <p:cNvPr id="2" name="TextBox 1">
            <a:extLst>
              <a:ext uri="{FF2B5EF4-FFF2-40B4-BE49-F238E27FC236}">
                <a16:creationId xmlns:a16="http://schemas.microsoft.com/office/drawing/2014/main" id="{22740753-38B0-F113-516A-9513277B6892}"/>
              </a:ext>
            </a:extLst>
          </p:cNvPr>
          <p:cNvSpPr txBox="1"/>
          <p:nvPr userDrawn="1"/>
        </p:nvSpPr>
        <p:spPr>
          <a:xfrm>
            <a:off x="163443" y="-8653"/>
            <a:ext cx="7704207"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FAULT DETECTION IN IEEE 9 BUS SYSTEM USING MATLAB &amp; SIMULINK </a:t>
            </a:r>
          </a:p>
        </p:txBody>
      </p:sp>
      <p:sp>
        <p:nvSpPr>
          <p:cNvPr id="3" name="TextBox 2">
            <a:extLst>
              <a:ext uri="{FF2B5EF4-FFF2-40B4-BE49-F238E27FC236}">
                <a16:creationId xmlns:a16="http://schemas.microsoft.com/office/drawing/2014/main" id="{A3203F1F-AA3D-A027-9155-A0307496C09C}"/>
              </a:ext>
            </a:extLst>
          </p:cNvPr>
          <p:cNvSpPr txBox="1"/>
          <p:nvPr userDrawn="1"/>
        </p:nvSpPr>
        <p:spPr>
          <a:xfrm>
            <a:off x="3925818" y="6443324"/>
            <a:ext cx="3114675"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2024 25</a:t>
            </a:r>
          </a:p>
        </p:txBody>
      </p:sp>
    </p:spTree>
    <p:extLst>
      <p:ext uri="{BB962C8B-B14F-4D97-AF65-F5344CB8AC3E}">
        <p14:creationId xmlns:p14="http://schemas.microsoft.com/office/powerpoint/2010/main" val="3925060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C603B3D-8FDF-7088-4D21-3E4AF18FDBF4}"/>
              </a:ext>
            </a:extLst>
          </p:cNvPr>
          <p:cNvSpPr>
            <a:spLocks noGrp="1"/>
          </p:cNvSpPr>
          <p:nvPr>
            <p:ph type="ctrTitle"/>
          </p:nvPr>
        </p:nvSpPr>
        <p:spPr>
          <a:xfrm>
            <a:off x="1524000" y="0"/>
            <a:ext cx="9144000" cy="2387600"/>
          </a:xfrm>
        </p:spPr>
        <p:txBody>
          <a:bodyPr>
            <a:noAutofit/>
          </a:bodyPr>
          <a:lstStyle/>
          <a:p>
            <a:r>
              <a:rPr lang="en-IN" sz="3000" b="1" dirty="0">
                <a:solidFill>
                  <a:schemeClr val="tx1"/>
                </a:solidFill>
                <a:latin typeface="Times New Roman" panose="02020603050405020304" pitchFamily="18" charset="0"/>
                <a:cs typeface="Times New Roman" panose="02020603050405020304" pitchFamily="18" charset="0"/>
              </a:rPr>
              <a:t>VISVESVARAYA TECHNOLOGICAL UNIVERSITY</a:t>
            </a:r>
            <a:br>
              <a:rPr lang="en-IN" sz="3200" b="1" dirty="0">
                <a:latin typeface="Times New Roman" panose="02020603050405020304" pitchFamily="18" charset="0"/>
                <a:cs typeface="Times New Roman" panose="02020603050405020304" pitchFamily="18" charset="0"/>
              </a:rPr>
            </a:br>
            <a:r>
              <a:rPr lang="en-IN" sz="2800" b="1" dirty="0">
                <a:solidFill>
                  <a:schemeClr val="tx1"/>
                </a:solidFill>
                <a:latin typeface="Times New Roman" panose="02020603050405020304" pitchFamily="18" charset="0"/>
                <a:cs typeface="Times New Roman" panose="02020603050405020304" pitchFamily="18" charset="0"/>
              </a:rPr>
              <a:t>RAJARAJESWARI COLLEGE OF ENGINEERING</a:t>
            </a:r>
            <a:br>
              <a:rPr lang="en-IN" sz="2400" b="1" dirty="0">
                <a:solidFill>
                  <a:schemeClr val="tx1"/>
                </a:solidFill>
                <a:latin typeface="Times New Roman" panose="02020603050405020304" pitchFamily="18" charset="0"/>
                <a:cs typeface="Times New Roman" panose="02020603050405020304" pitchFamily="18" charset="0"/>
              </a:rPr>
            </a:br>
            <a:r>
              <a:rPr lang="en-IN" sz="1800" b="1" dirty="0">
                <a:latin typeface="Times New Roman" panose="02020603050405020304" pitchFamily="18" charset="0"/>
                <a:cs typeface="Times New Roman" panose="02020603050405020304" pitchFamily="18" charset="0"/>
              </a:rPr>
              <a:t>#14</a:t>
            </a:r>
            <a:r>
              <a:rPr lang="en-IN" sz="1800" b="1" dirty="0">
                <a:solidFill>
                  <a:schemeClr val="tx1"/>
                </a:solidFill>
                <a:latin typeface="Times New Roman" panose="02020603050405020304" pitchFamily="18" charset="0"/>
                <a:cs typeface="Times New Roman" panose="02020603050405020304" pitchFamily="18" charset="0"/>
              </a:rPr>
              <a:t>,Ramohalli cross, Mysore Road,Kumbalgodu,60074</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Affiliated to VTU, Belagavi, Approved by AICTE, New Delhi</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(Accredited by NAAC ‘A+’ Grade and NBA) </a:t>
            </a:r>
            <a:br>
              <a:rPr lang="en-IN" sz="1800" b="1" dirty="0">
                <a:solidFill>
                  <a:schemeClr val="tx1"/>
                </a:solidFill>
                <a:latin typeface="High Tower Text" panose="02040502050506030303" pitchFamily="18" charset="0"/>
              </a:rPr>
            </a:br>
            <a:endParaRPr lang="en-IN" sz="2400" b="1" dirty="0"/>
          </a:p>
        </p:txBody>
      </p:sp>
      <p:pic>
        <p:nvPicPr>
          <p:cNvPr id="6" name="Picture 5">
            <a:extLst>
              <a:ext uri="{FF2B5EF4-FFF2-40B4-BE49-F238E27FC236}">
                <a16:creationId xmlns:a16="http://schemas.microsoft.com/office/drawing/2014/main" id="{073A83F3-7B44-60B0-7B4F-C76B97B019E6}"/>
              </a:ext>
            </a:extLst>
          </p:cNvPr>
          <p:cNvPicPr>
            <a:picLocks noChangeAspect="1"/>
          </p:cNvPicPr>
          <p:nvPr/>
        </p:nvPicPr>
        <p:blipFill>
          <a:blip r:embed="rId2"/>
          <a:stretch>
            <a:fillRect/>
          </a:stretch>
        </p:blipFill>
        <p:spPr>
          <a:xfrm>
            <a:off x="6418906" y="2115965"/>
            <a:ext cx="1280271" cy="1146147"/>
          </a:xfrm>
          <a:prstGeom prst="rect">
            <a:avLst/>
          </a:prstGeom>
        </p:spPr>
      </p:pic>
      <p:sp>
        <p:nvSpPr>
          <p:cNvPr id="7" name="Subtitle 11">
            <a:extLst>
              <a:ext uri="{FF2B5EF4-FFF2-40B4-BE49-F238E27FC236}">
                <a16:creationId xmlns:a16="http://schemas.microsoft.com/office/drawing/2014/main" id="{7E11DE9D-3D2B-B5DE-4EAF-F206E6F7333E}"/>
              </a:ext>
            </a:extLst>
          </p:cNvPr>
          <p:cNvSpPr>
            <a:spLocks noGrp="1"/>
          </p:cNvSpPr>
          <p:nvPr>
            <p:ph type="subTitle" idx="1"/>
          </p:nvPr>
        </p:nvSpPr>
        <p:spPr>
          <a:xfrm>
            <a:off x="327084" y="3326673"/>
            <a:ext cx="11537831" cy="3140618"/>
          </a:xfrm>
        </p:spPr>
        <p:txBody>
          <a:bodyPr>
            <a:normAutofit fontScale="92500" lnSpcReduction="10000"/>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endParaRPr>
          </a:p>
          <a:p>
            <a:pPr lvl="0">
              <a:defRPr/>
            </a:pPr>
            <a:endPar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endParaRPr>
          </a:p>
          <a:p>
            <a:pPr lvl="0">
              <a:defRPr/>
            </a:pPr>
            <a:r>
              <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rPr>
              <a:t>TOPIC</a:t>
            </a:r>
            <a:r>
              <a:rPr lang="en-IN" sz="2800" b="1" dirty="0">
                <a:latin typeface="Times New Roman" panose="02020603050405020304" pitchFamily="18" charset="0"/>
                <a:cs typeface="Times New Roman" panose="02020603050405020304" pitchFamily="18" charset="0"/>
              </a:rPr>
              <a:t>: “Fault detection in IEEE 9 bus system </a:t>
            </a:r>
            <a:r>
              <a:rPr lang="en-US" sz="2800" b="1" dirty="0">
                <a:latin typeface="Times New Roman" panose="02020603050405020304" pitchFamily="18" charset="0"/>
                <a:cs typeface="Times New Roman" panose="02020603050405020304" pitchFamily="18" charset="0"/>
              </a:rPr>
              <a:t>using </a:t>
            </a:r>
            <a:r>
              <a:rPr lang="en-US" sz="2800" b="1" dirty="0" err="1">
                <a:latin typeface="Times New Roman" panose="02020603050405020304" pitchFamily="18" charset="0"/>
                <a:cs typeface="Times New Roman" panose="02020603050405020304" pitchFamily="18" charset="0"/>
              </a:rPr>
              <a:t>Matlab</a:t>
            </a:r>
            <a:r>
              <a:rPr lang="en-US" sz="2800" b="1" dirty="0">
                <a:latin typeface="Times New Roman" panose="02020603050405020304" pitchFamily="18" charset="0"/>
                <a:cs typeface="Times New Roman" panose="02020603050405020304" pitchFamily="18" charset="0"/>
              </a:rPr>
              <a:t> &amp; Simulink </a:t>
            </a:r>
            <a:r>
              <a:rPr lang="en-IN" sz="2800" b="1" dirty="0">
                <a:latin typeface="Times New Roman" panose="02020603050405020304" pitchFamily="18" charset="0"/>
                <a:cs typeface="Times New Roman" panose="02020603050405020304" pitchFamily="18" charset="0"/>
              </a:rPr>
              <a: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u="sng" dirty="0">
                <a:solidFill>
                  <a:prstClr val="black"/>
                </a:solidFill>
                <a:latin typeface="Times New Roman" panose="02020603050405020304" pitchFamily="18" charset="0"/>
                <a:cs typeface="Times New Roman" panose="02020603050405020304" pitchFamily="18" charset="0"/>
              </a:rPr>
              <a:t>Presented</a:t>
            </a:r>
            <a:r>
              <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By</a:t>
            </a:r>
            <a:r>
              <a:rPr kumimoji="0" lang="en-IN" sz="20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a:t>
            </a:r>
            <a:r>
              <a:rPr lang="en-IN" sz="2000" dirty="0">
                <a:solidFill>
                  <a:prstClr val="black"/>
                </a:solidFill>
                <a:latin typeface="Times New Roman" panose="02020603050405020304" pitchFamily="18" charset="0"/>
                <a:cs typeface="Times New Roman" panose="02020603050405020304" pitchFamily="18" charset="0"/>
              </a:rPr>
              <a:t>              </a:t>
            </a:r>
            <a:r>
              <a:rPr lang="en-IN" sz="2000" b="1" u="sng" dirty="0">
                <a:solidFill>
                  <a:prstClr val="black"/>
                </a:solidFill>
                <a:latin typeface="Times New Roman" panose="02020603050405020304" pitchFamily="18" charset="0"/>
                <a:cs typeface="Times New Roman" panose="02020603050405020304" pitchFamily="18" charset="0"/>
              </a:rPr>
              <a:t>Under the </a:t>
            </a:r>
            <a:r>
              <a:rPr lang="en-US" sz="2000" b="1" u="sng" dirty="0">
                <a:solidFill>
                  <a:prstClr val="black"/>
                </a:solidFill>
                <a:latin typeface="Times New Roman" panose="02020603050405020304" pitchFamily="18" charset="0"/>
                <a:cs typeface="Times New Roman" panose="02020603050405020304" pitchFamily="18" charset="0"/>
              </a:rPr>
              <a:t>guidance</a:t>
            </a:r>
            <a:r>
              <a:rPr lang="en-IN" sz="2000" b="1" u="sng" dirty="0">
                <a:solidFill>
                  <a:prstClr val="black"/>
                </a:solidFill>
                <a:latin typeface="Times New Roman" panose="02020603050405020304" pitchFamily="18" charset="0"/>
                <a:cs typeface="Times New Roman" panose="02020603050405020304" pitchFamily="18" charset="0"/>
              </a:rPr>
              <a:t> of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dirty="0">
                <a:solidFill>
                  <a:prstClr val="black"/>
                </a:solidFill>
                <a:latin typeface="Times New Roman" panose="02020603050405020304" pitchFamily="18" charset="0"/>
                <a:cs typeface="Times New Roman" panose="02020603050405020304" pitchFamily="18" charset="0"/>
              </a:rPr>
              <a:t> 		                  		                                             </a:t>
            </a:r>
            <a:r>
              <a:rPr lang="en-IN" sz="2000" b="1" dirty="0" err="1">
                <a:solidFill>
                  <a:prstClr val="black"/>
                </a:solidFill>
                <a:latin typeface="Times New Roman" panose="02020603050405020304" pitchFamily="18" charset="0"/>
                <a:cs typeface="Times New Roman" panose="02020603050405020304" pitchFamily="18" charset="0"/>
              </a:rPr>
              <a:t>Kiruthika</a:t>
            </a:r>
            <a:r>
              <a:rPr lang="en-IN" sz="2000" b="1" dirty="0">
                <a:solidFill>
                  <a:prstClr val="black"/>
                </a:solidFill>
                <a:latin typeface="Times New Roman" panose="02020603050405020304" pitchFamily="18" charset="0"/>
                <a:cs typeface="Times New Roman" panose="02020603050405020304" pitchFamily="18" charset="0"/>
              </a:rPr>
              <a:t> 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dirty="0">
                <a:solidFill>
                  <a:prstClr val="black"/>
                </a:solidFill>
                <a:latin typeface="Times New Roman" panose="02020603050405020304" pitchFamily="18" charset="0"/>
                <a:cs typeface="Times New Roman" panose="02020603050405020304" pitchFamily="18" charset="0"/>
              </a:rPr>
              <a:t>			 			                              Assistant </a:t>
            </a:r>
            <a:r>
              <a:rPr lang="en-US" sz="2000" b="1" dirty="0">
                <a:solidFill>
                  <a:prstClr val="black"/>
                </a:solidFill>
                <a:latin typeface="Times New Roman" panose="02020603050405020304" pitchFamily="18" charset="0"/>
                <a:cs typeface="Times New Roman" panose="02020603050405020304" pitchFamily="18" charset="0"/>
              </a:rPr>
              <a:t>Professor </a:t>
            </a:r>
            <a:r>
              <a:rPr lang="en-IN" sz="2000" b="1" dirty="0">
                <a:solidFill>
                  <a:prstClr val="black"/>
                </a:solidFill>
                <a:latin typeface="Times New Roman" panose="02020603050405020304" pitchFamily="18" charset="0"/>
                <a:cs typeface="Times New Roman" panose="02020603050405020304" pitchFamily="18" charset="0"/>
              </a:rPr>
              <a:t>	</a:t>
            </a:r>
          </a:p>
          <a:p>
            <a:pPr lvl="0" algn="just">
              <a:defRPr/>
            </a:pPr>
            <a:r>
              <a:rPr lang="en-IN" sz="2000" b="1" dirty="0">
                <a:solidFill>
                  <a:prstClr val="black"/>
                </a:solidFill>
                <a:latin typeface="Times New Roman" panose="02020603050405020304" pitchFamily="18" charset="0"/>
                <a:cs typeface="Times New Roman" panose="02020603050405020304" pitchFamily="18" charset="0"/>
              </a:rPr>
              <a:t> 						                              Dept. of  EEE</a:t>
            </a:r>
            <a:r>
              <a:rPr lang="en-IN" sz="1900" dirty="0">
                <a:solidFill>
                  <a:prstClr val="black"/>
                </a:solidFill>
                <a:latin typeface="Times New Roman" panose="02020603050405020304" pitchFamily="18" charset="0"/>
                <a:cs typeface="Times New Roman" panose="02020603050405020304" pitchFamily="18" charset="0"/>
              </a:rPr>
              <a:t>					              </a:t>
            </a:r>
            <a:r>
              <a:rPr lang="en-IN" sz="1600" dirty="0">
                <a:solidFill>
                  <a:prstClr val="black"/>
                </a:solidFill>
                <a:latin typeface="Arial" panose="020B0604020202020204" pitchFamily="34" charset="0"/>
                <a:cs typeface="Arial" panose="020B0604020202020204" pitchFamily="34" charset="0"/>
              </a:rPr>
              <a:t>				</a:t>
            </a:r>
            <a:endParaRPr kumimoji="0" lang="en-IN" sz="160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endParaRPr lang="en-IN" dirty="0"/>
          </a:p>
        </p:txBody>
      </p:sp>
      <p:pic>
        <p:nvPicPr>
          <p:cNvPr id="8" name="Picture 7">
            <a:extLst>
              <a:ext uri="{FF2B5EF4-FFF2-40B4-BE49-F238E27FC236}">
                <a16:creationId xmlns:a16="http://schemas.microsoft.com/office/drawing/2014/main" id="{C4D9B67A-C587-92F2-9BC2-7755A74F07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416" y="2005199"/>
            <a:ext cx="1825921" cy="1367678"/>
          </a:xfrm>
          <a:prstGeom prst="rect">
            <a:avLst/>
          </a:prstGeom>
        </p:spPr>
      </p:pic>
      <p:sp>
        <p:nvSpPr>
          <p:cNvPr id="9" name="TextBox 8">
            <a:extLst>
              <a:ext uri="{FF2B5EF4-FFF2-40B4-BE49-F238E27FC236}">
                <a16:creationId xmlns:a16="http://schemas.microsoft.com/office/drawing/2014/main" id="{CE96EF6D-F5EE-9899-D75D-666FEEF3889B}"/>
              </a:ext>
            </a:extLst>
          </p:cNvPr>
          <p:cNvSpPr txBox="1"/>
          <p:nvPr/>
        </p:nvSpPr>
        <p:spPr>
          <a:xfrm>
            <a:off x="-179908" y="2951670"/>
            <a:ext cx="11964318" cy="1200329"/>
          </a:xfrm>
          <a:prstGeom prst="rect">
            <a:avLst/>
          </a:prstGeom>
          <a:noFill/>
        </p:spPr>
        <p:txBody>
          <a:bodyPr wrap="square" rtlCol="0">
            <a:spAutoFit/>
          </a:bodyPr>
          <a:lstStyle/>
          <a:p>
            <a:pPr algn="ctr"/>
            <a:r>
              <a:rPr lang="en-IN" sz="2400" b="1" dirty="0">
                <a:latin typeface="Times New Roman" panose="02020603050405020304" pitchFamily="18" charset="0"/>
                <a:cs typeface="Times New Roman" panose="02020603050405020304" pitchFamily="18" charset="0"/>
              </a:rPr>
              <a:t>     </a:t>
            </a:r>
            <a:endParaRPr lang="en-US" sz="2400" b="1" dirty="0">
              <a:latin typeface="Times New Roman" panose="02020603050405020304" pitchFamily="18" charset="0"/>
              <a:cs typeface="Times New Roman" panose="02020603050405020304" pitchFamily="18" charset="0"/>
            </a:endParaRPr>
          </a:p>
          <a:p>
            <a:pPr algn="ctr"/>
            <a:r>
              <a:rPr lang="en-IN" sz="2400" b="1" dirty="0">
                <a:latin typeface="Times New Roman" panose="02020603050405020304" pitchFamily="18" charset="0"/>
                <a:cs typeface="Times New Roman" panose="02020603050405020304" pitchFamily="18" charset="0"/>
              </a:rPr>
              <a:t>DEPARTMENT OF ELECTRICAL AND ELECTRONICS </a:t>
            </a:r>
            <a:r>
              <a:rPr lang="en-US" sz="2400" b="1" dirty="0">
                <a:latin typeface="Times New Roman" panose="02020603050405020304" pitchFamily="18" charset="0"/>
                <a:cs typeface="Times New Roman" panose="02020603050405020304" pitchFamily="18" charset="0"/>
              </a:rPr>
              <a:t>ENGINEERING</a:t>
            </a:r>
          </a:p>
          <a:p>
            <a:pPr algn="ctr"/>
            <a:r>
              <a:rPr lang="en-US" sz="2400" b="1" dirty="0">
                <a:latin typeface="Times New Roman" panose="02020603050405020304" pitchFamily="18" charset="0"/>
                <a:cs typeface="Times New Roman" panose="02020603050405020304" pitchFamily="18" charset="0"/>
              </a:rPr>
              <a:t>    SUBJECT CODE: 21EEP76</a:t>
            </a:r>
            <a:endParaRPr lang="en-IN" sz="2400" b="1"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39518373-2818-D2F6-DF86-6CF2B8E6B5CE}"/>
              </a:ext>
            </a:extLst>
          </p:cNvPr>
          <p:cNvSpPr>
            <a:spLocks noGrp="1"/>
          </p:cNvSpPr>
          <p:nvPr>
            <p:ph type="sldNum" sz="quarter" idx="12"/>
          </p:nvPr>
        </p:nvSpPr>
        <p:spPr>
          <a:xfrm>
            <a:off x="9210040" y="6467291"/>
            <a:ext cx="2743200" cy="365125"/>
          </a:xfrm>
        </p:spPr>
        <p:txBody>
          <a:bodyPr/>
          <a:lstStyle/>
          <a:p>
            <a:pPr algn="r"/>
            <a:fld id="{D255EBE3-09DB-47B3-918C-9BC5C6269848}" type="slidenum">
              <a:rPr lang="en-US" sz="1600" smtClean="0">
                <a:latin typeface="Times New Roman" panose="02020603050405020304" pitchFamily="18" charset="0"/>
                <a:cs typeface="Times New Roman" panose="02020603050405020304" pitchFamily="18" charset="0"/>
              </a:rPr>
              <a:pPr algn="r"/>
              <a:t>1</a:t>
            </a:fld>
            <a:endParaRPr lang="en-US" sz="1600" dirty="0">
              <a:latin typeface="Times New Roman" panose="02020603050405020304" pitchFamily="18" charset="0"/>
              <a:cs typeface="Times New Roman" panose="02020603050405020304" pitchFamily="18" charset="0"/>
            </a:endParaRPr>
          </a:p>
        </p:txBody>
      </p:sp>
      <p:sp>
        <p:nvSpPr>
          <p:cNvPr id="3" name="object 11">
            <a:extLst>
              <a:ext uri="{FF2B5EF4-FFF2-40B4-BE49-F238E27FC236}">
                <a16:creationId xmlns:a16="http://schemas.microsoft.com/office/drawing/2014/main" id="{5C86D39D-C521-F1FA-9393-4CBF38F1B8F1}"/>
              </a:ext>
            </a:extLst>
          </p:cNvPr>
          <p:cNvSpPr txBox="1"/>
          <p:nvPr/>
        </p:nvSpPr>
        <p:spPr>
          <a:xfrm>
            <a:off x="425187" y="4868469"/>
            <a:ext cx="3354070" cy="1302921"/>
          </a:xfrm>
          <a:prstGeom prst="rect">
            <a:avLst/>
          </a:prstGeom>
        </p:spPr>
        <p:txBody>
          <a:bodyPr vert="horz" wrap="square" lIns="0" tIns="60960" rIns="0" bIns="0" rtlCol="0">
            <a:spAutoFit/>
          </a:bodyPr>
          <a:lstStyle/>
          <a:p>
            <a:pPr marL="12700" marR="5080">
              <a:lnSpc>
                <a:spcPts val="2450"/>
              </a:lnSpc>
              <a:spcBef>
                <a:spcPts val="125"/>
              </a:spcBef>
            </a:pPr>
            <a:r>
              <a:rPr sz="1700" b="1" dirty="0">
                <a:latin typeface="Times New Roman" panose="02020603050405020304"/>
                <a:cs typeface="Times New Roman" panose="02020603050405020304"/>
              </a:rPr>
              <a:t>Bhumika</a:t>
            </a:r>
            <a:r>
              <a:rPr sz="1700" b="1" spc="-15"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K Ramesh</a:t>
            </a:r>
            <a:r>
              <a:rPr sz="1700" b="1" spc="-45"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(1RR21EE004) </a:t>
            </a:r>
            <a:r>
              <a:rPr sz="1700" b="1" spc="-409" dirty="0">
                <a:latin typeface="Times New Roman" panose="02020603050405020304"/>
                <a:cs typeface="Times New Roman" panose="02020603050405020304"/>
              </a:rPr>
              <a:t> </a:t>
            </a:r>
            <a:r>
              <a:rPr sz="1700" b="1" spc="-15" dirty="0">
                <a:latin typeface="Times New Roman" panose="02020603050405020304"/>
                <a:cs typeface="Times New Roman" panose="02020603050405020304"/>
              </a:rPr>
              <a:t>Vishal</a:t>
            </a:r>
            <a:r>
              <a:rPr sz="1700" b="1" dirty="0">
                <a:latin typeface="Times New Roman" panose="02020603050405020304"/>
                <a:cs typeface="Times New Roman" panose="02020603050405020304"/>
              </a:rPr>
              <a:t> G (1RR21EE013)</a:t>
            </a:r>
            <a:endParaRPr sz="1700" dirty="0">
              <a:latin typeface="Times New Roman" panose="02020603050405020304"/>
              <a:cs typeface="Times New Roman" panose="02020603050405020304"/>
            </a:endParaRPr>
          </a:p>
          <a:p>
            <a:pPr marL="12700">
              <a:lnSpc>
                <a:spcPct val="100000"/>
              </a:lnSpc>
              <a:spcBef>
                <a:spcPts val="235"/>
              </a:spcBef>
            </a:pPr>
            <a:r>
              <a:rPr sz="1700" b="1" spc="-20" dirty="0">
                <a:latin typeface="Times New Roman" panose="02020603050405020304"/>
                <a:cs typeface="Times New Roman" panose="02020603050405020304"/>
              </a:rPr>
              <a:t>Vivek</a:t>
            </a:r>
            <a:r>
              <a:rPr sz="1700" b="1" dirty="0">
                <a:latin typeface="Times New Roman" panose="02020603050405020304"/>
                <a:cs typeface="Times New Roman" panose="02020603050405020304"/>
              </a:rPr>
              <a:t> N</a:t>
            </a:r>
            <a:r>
              <a:rPr sz="1700" b="1" spc="-10"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(1RR21EE014)</a:t>
            </a:r>
            <a:endParaRPr sz="1700" dirty="0">
              <a:latin typeface="Times New Roman" panose="02020603050405020304"/>
              <a:cs typeface="Times New Roman" panose="02020603050405020304"/>
            </a:endParaRPr>
          </a:p>
          <a:p>
            <a:pPr marL="12700">
              <a:lnSpc>
                <a:spcPct val="100000"/>
              </a:lnSpc>
              <a:spcBef>
                <a:spcPts val="385"/>
              </a:spcBef>
            </a:pPr>
            <a:r>
              <a:rPr sz="1700" b="1" dirty="0">
                <a:latin typeface="Times New Roman" panose="02020603050405020304"/>
                <a:cs typeface="Times New Roman" panose="02020603050405020304"/>
              </a:rPr>
              <a:t>Jyoti</a:t>
            </a:r>
            <a:r>
              <a:rPr sz="1700" b="1" spc="-50"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(1RR22EE408)</a:t>
            </a:r>
            <a:endParaRPr sz="1700" dirty="0">
              <a:latin typeface="Times New Roman" panose="02020603050405020304"/>
              <a:cs typeface="Times New Roman" panose="02020603050405020304"/>
            </a:endParaRPr>
          </a:p>
        </p:txBody>
      </p:sp>
    </p:spTree>
    <p:extLst>
      <p:ext uri="{BB962C8B-B14F-4D97-AF65-F5344CB8AC3E}">
        <p14:creationId xmlns:p14="http://schemas.microsoft.com/office/powerpoint/2010/main" val="3358211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D83AB-73B1-4C1D-C70B-B88C5FE3AE9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E87EB8-B474-E2B0-3220-33D53DBD1401}"/>
              </a:ext>
            </a:extLst>
          </p:cNvPr>
          <p:cNvSpPr>
            <a:spLocks noGrp="1"/>
          </p:cNvSpPr>
          <p:nvPr>
            <p:ph type="sldNum" sz="quarter" idx="12"/>
          </p:nvPr>
        </p:nvSpPr>
        <p:spPr/>
        <p:txBody>
          <a:bodyPr/>
          <a:lstStyle/>
          <a:p>
            <a:fld id="{D255EBE3-09DB-47B3-918C-9BC5C6269848}" type="slidenum">
              <a:rPr lang="en-US" smtClean="0"/>
              <a:t>10</a:t>
            </a:fld>
            <a:endParaRPr lang="en-US"/>
          </a:p>
        </p:txBody>
      </p:sp>
      <p:sp>
        <p:nvSpPr>
          <p:cNvPr id="5" name="object 2">
            <a:extLst>
              <a:ext uri="{FF2B5EF4-FFF2-40B4-BE49-F238E27FC236}">
                <a16:creationId xmlns:a16="http://schemas.microsoft.com/office/drawing/2014/main" id="{1F458CE7-673C-3266-F182-96049851F636}"/>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D2E0610-07EA-44AF-91C4-36BB986EF480}"/>
              </a:ext>
            </a:extLst>
          </p:cNvPr>
          <p:cNvPicPr>
            <a:picLocks noChangeAspect="1"/>
          </p:cNvPicPr>
          <p:nvPr/>
        </p:nvPicPr>
        <p:blipFill>
          <a:blip r:embed="rId2"/>
          <a:stretch>
            <a:fillRect/>
          </a:stretch>
        </p:blipFill>
        <p:spPr>
          <a:xfrm>
            <a:off x="8465186" y="2499360"/>
            <a:ext cx="3305245" cy="2343220"/>
          </a:xfrm>
          <a:prstGeom prst="rect">
            <a:avLst/>
          </a:prstGeom>
        </p:spPr>
      </p:pic>
      <p:sp>
        <p:nvSpPr>
          <p:cNvPr id="6" name="TextBox 5">
            <a:extLst>
              <a:ext uri="{FF2B5EF4-FFF2-40B4-BE49-F238E27FC236}">
                <a16:creationId xmlns:a16="http://schemas.microsoft.com/office/drawing/2014/main" id="{332225C3-8798-DD38-2211-2E89EDF609B3}"/>
              </a:ext>
            </a:extLst>
          </p:cNvPr>
          <p:cNvSpPr txBox="1"/>
          <p:nvPr/>
        </p:nvSpPr>
        <p:spPr>
          <a:xfrm>
            <a:off x="875666" y="1619178"/>
            <a:ext cx="7589520" cy="3785652"/>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ARDUINO UNO</a:t>
            </a: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Acquisition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receives voltage and current readings from sensors connected to the transmission lines.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Detection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Based on predefined thresholds, Arduino processes the sensor data to detect faults such as overvoltage, overcurrent, or short circuits.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Control Relay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Upon detecting a fault, Arduino triggers the relay to disconnect the load, ensuring the safety of the system.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Display Information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sends fault details and real-time voltage and current values to an OLED display for user monitoring.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Classification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analyzing the sensor input, Arduino classifies the type of fault and can display this information for further analysis. </a:t>
            </a:r>
          </a:p>
        </p:txBody>
      </p:sp>
    </p:spTree>
    <p:extLst>
      <p:ext uri="{BB962C8B-B14F-4D97-AF65-F5344CB8AC3E}">
        <p14:creationId xmlns:p14="http://schemas.microsoft.com/office/powerpoint/2010/main" val="315127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65D88-E1E3-6F92-3CC1-32F9ED1E5C9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C83F0-3121-041C-7A50-25B381C3EB06}"/>
              </a:ext>
            </a:extLst>
          </p:cNvPr>
          <p:cNvSpPr>
            <a:spLocks noGrp="1"/>
          </p:cNvSpPr>
          <p:nvPr>
            <p:ph type="sldNum" sz="quarter" idx="12"/>
          </p:nvPr>
        </p:nvSpPr>
        <p:spPr/>
        <p:txBody>
          <a:bodyPr/>
          <a:lstStyle/>
          <a:p>
            <a:fld id="{D255EBE3-09DB-47B3-918C-9BC5C6269848}" type="slidenum">
              <a:rPr lang="en-US" smtClean="0"/>
              <a:t>11</a:t>
            </a:fld>
            <a:endParaRPr lang="en-US"/>
          </a:p>
        </p:txBody>
      </p:sp>
      <p:sp>
        <p:nvSpPr>
          <p:cNvPr id="5" name="object 2">
            <a:extLst>
              <a:ext uri="{FF2B5EF4-FFF2-40B4-BE49-F238E27FC236}">
                <a16:creationId xmlns:a16="http://schemas.microsoft.com/office/drawing/2014/main" id="{E07CB49B-C507-351F-D2C3-49FDA0B76D33}"/>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2CCA235-F47E-427A-C6A7-4E04C23D5B70}"/>
              </a:ext>
            </a:extLst>
          </p:cNvPr>
          <p:cNvPicPr>
            <a:picLocks noChangeAspect="1"/>
          </p:cNvPicPr>
          <p:nvPr/>
        </p:nvPicPr>
        <p:blipFill>
          <a:blip r:embed="rId2"/>
          <a:stretch>
            <a:fillRect/>
          </a:stretch>
        </p:blipFill>
        <p:spPr>
          <a:xfrm>
            <a:off x="8079128" y="2405056"/>
            <a:ext cx="3745184" cy="2271408"/>
          </a:xfrm>
          <a:prstGeom prst="rect">
            <a:avLst/>
          </a:prstGeom>
        </p:spPr>
      </p:pic>
      <p:sp>
        <p:nvSpPr>
          <p:cNvPr id="6" name="Rectangle 1">
            <a:extLst>
              <a:ext uri="{FF2B5EF4-FFF2-40B4-BE49-F238E27FC236}">
                <a16:creationId xmlns:a16="http://schemas.microsoft.com/office/drawing/2014/main" id="{A0908FE5-FF81-F05A-8C19-850B4A899692}"/>
              </a:ext>
            </a:extLst>
          </p:cNvPr>
          <p:cNvSpPr>
            <a:spLocks noChangeArrowheads="1"/>
          </p:cNvSpPr>
          <p:nvPr/>
        </p:nvSpPr>
        <p:spPr bwMode="auto">
          <a:xfrm>
            <a:off x="741680" y="1621780"/>
            <a:ext cx="71120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Parameter Monitoring</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measures the current and voltage levels in the transmission line to ensure they are within the safe operating range.</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Display</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indicator provides a visual representation of current and voltage, allowing operators to continuously monitor the system's performance.</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Identification Support</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showing abnormal voltage or current values during faults, the indicator helps identify issues like overcurrent, overvoltage, or system imbalance.</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Troubleshooting</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assists in diagnosing issues within the system by providing instantaneous electrical readings, which can pinpoint the location or nature of a fault.</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Safety Assurance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offering immediate feedback on system conditions, the indicator helps prevent potential hazards caused by undetected electrical anomalies.</a:t>
            </a:r>
          </a:p>
        </p:txBody>
      </p:sp>
    </p:spTree>
    <p:extLst>
      <p:ext uri="{BB962C8B-B14F-4D97-AF65-F5344CB8AC3E}">
        <p14:creationId xmlns:p14="http://schemas.microsoft.com/office/powerpoint/2010/main" val="4254447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FCB4C-1F72-D693-9532-5877A068AA4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F55B91B-2C09-80C0-B361-BD6C0E1BFE70}"/>
              </a:ext>
            </a:extLst>
          </p:cNvPr>
          <p:cNvSpPr>
            <a:spLocks noGrp="1"/>
          </p:cNvSpPr>
          <p:nvPr>
            <p:ph type="sldNum" sz="quarter" idx="12"/>
          </p:nvPr>
        </p:nvSpPr>
        <p:spPr/>
        <p:txBody>
          <a:bodyPr/>
          <a:lstStyle/>
          <a:p>
            <a:fld id="{D255EBE3-09DB-47B3-918C-9BC5C6269848}" type="slidenum">
              <a:rPr lang="en-US" smtClean="0"/>
              <a:t>12</a:t>
            </a:fld>
            <a:endParaRPr lang="en-US"/>
          </a:p>
        </p:txBody>
      </p:sp>
      <p:sp>
        <p:nvSpPr>
          <p:cNvPr id="5" name="object 2">
            <a:extLst>
              <a:ext uri="{FF2B5EF4-FFF2-40B4-BE49-F238E27FC236}">
                <a16:creationId xmlns:a16="http://schemas.microsoft.com/office/drawing/2014/main" id="{DEC75899-DE83-1599-469B-2AD757BF51CB}"/>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3DA80F1-1779-A724-83DE-7C56E9E24E2B}"/>
              </a:ext>
            </a:extLst>
          </p:cNvPr>
          <p:cNvPicPr>
            <a:picLocks noChangeAspect="1"/>
          </p:cNvPicPr>
          <p:nvPr/>
        </p:nvPicPr>
        <p:blipFill>
          <a:blip r:embed="rId2"/>
          <a:stretch>
            <a:fillRect/>
          </a:stretch>
        </p:blipFill>
        <p:spPr>
          <a:xfrm>
            <a:off x="7875002" y="2097986"/>
            <a:ext cx="3951094" cy="2662028"/>
          </a:xfrm>
          <a:prstGeom prst="rect">
            <a:avLst/>
          </a:prstGeom>
        </p:spPr>
      </p:pic>
      <p:sp>
        <p:nvSpPr>
          <p:cNvPr id="8" name="Rectangle 1">
            <a:extLst>
              <a:ext uri="{FF2B5EF4-FFF2-40B4-BE49-F238E27FC236}">
                <a16:creationId xmlns:a16="http://schemas.microsoft.com/office/drawing/2014/main" id="{7A3C4390-931A-3B70-DAE4-430C70CDEB8E}"/>
              </a:ext>
            </a:extLst>
          </p:cNvPr>
          <p:cNvSpPr>
            <a:spLocks noChangeArrowheads="1"/>
          </p:cNvSpPr>
          <p:nvPr/>
        </p:nvSpPr>
        <p:spPr bwMode="auto">
          <a:xfrm>
            <a:off x="374991" y="1630461"/>
            <a:ext cx="7417729"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Load Control</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relay module allows the Arduino Uno to control the connection and disconnection of the load from the power supply, providing automation in the system's operation.</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Isolation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When a fault is detected, the Arduino signals the relay module to isolate the faulty section of the circuit, protecting the load and other components from damage.</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Multiple Circuit Management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 four independent relays, the module can control multiple circuits or devices, making it versatile for applications involving different loads or sections of a transmission system.</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Electrical Safety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relay module acts as an intermediary, ensuring that the low-voltage signals from the Arduino can control high-voltage circuits without direct electrical connection, enhancing operator and system safety.</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Automatic Reset or Reconnection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After fault clearance, the relay can be reset automatically or manually to restore the connection, maintaining system reliability.</a:t>
            </a:r>
          </a:p>
        </p:txBody>
      </p:sp>
    </p:spTree>
    <p:extLst>
      <p:ext uri="{BB962C8B-B14F-4D97-AF65-F5344CB8AC3E}">
        <p14:creationId xmlns:p14="http://schemas.microsoft.com/office/powerpoint/2010/main" val="3508074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05B9B-8332-39EE-3373-D40773B0DAE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B63FE94-FE3D-EE94-B680-FF4184BA58C4}"/>
              </a:ext>
            </a:extLst>
          </p:cNvPr>
          <p:cNvSpPr>
            <a:spLocks noGrp="1"/>
          </p:cNvSpPr>
          <p:nvPr>
            <p:ph type="sldNum" sz="quarter" idx="12"/>
          </p:nvPr>
        </p:nvSpPr>
        <p:spPr/>
        <p:txBody>
          <a:bodyPr/>
          <a:lstStyle/>
          <a:p>
            <a:fld id="{D255EBE3-09DB-47B3-918C-9BC5C6269848}" type="slidenum">
              <a:rPr lang="en-US" smtClean="0"/>
              <a:t>13</a:t>
            </a:fld>
            <a:endParaRPr lang="en-US"/>
          </a:p>
        </p:txBody>
      </p:sp>
      <p:sp>
        <p:nvSpPr>
          <p:cNvPr id="5" name="object 2">
            <a:extLst>
              <a:ext uri="{FF2B5EF4-FFF2-40B4-BE49-F238E27FC236}">
                <a16:creationId xmlns:a16="http://schemas.microsoft.com/office/drawing/2014/main" id="{3229B78A-7E91-9286-6D0B-BD9A9F6B57FE}"/>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CDABACD-54AD-6AEB-62E5-E8D71F5B3143}"/>
              </a:ext>
            </a:extLst>
          </p:cNvPr>
          <p:cNvPicPr>
            <a:picLocks noChangeAspect="1"/>
          </p:cNvPicPr>
          <p:nvPr/>
        </p:nvPicPr>
        <p:blipFill>
          <a:blip r:embed="rId2"/>
          <a:stretch>
            <a:fillRect/>
          </a:stretch>
        </p:blipFill>
        <p:spPr>
          <a:xfrm>
            <a:off x="9687774" y="2739102"/>
            <a:ext cx="2163651" cy="1932562"/>
          </a:xfrm>
          <a:prstGeom prst="rect">
            <a:avLst/>
          </a:prstGeom>
        </p:spPr>
      </p:pic>
      <p:sp>
        <p:nvSpPr>
          <p:cNvPr id="6" name="Rectangle 1">
            <a:extLst>
              <a:ext uri="{FF2B5EF4-FFF2-40B4-BE49-F238E27FC236}">
                <a16:creationId xmlns:a16="http://schemas.microsoft.com/office/drawing/2014/main" id="{9889B7F6-8C1D-5A6A-B6F1-FC3EDA76A546}"/>
              </a:ext>
            </a:extLst>
          </p:cNvPr>
          <p:cNvSpPr>
            <a:spLocks noChangeArrowheads="1"/>
          </p:cNvSpPr>
          <p:nvPr/>
        </p:nvSpPr>
        <p:spPr bwMode="auto">
          <a:xfrm>
            <a:off x="363603" y="2274222"/>
            <a:ext cx="950175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Monitoring: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live voltage and current readings for each AC light line.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Indication: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alerts when voltage drops below 10V or current exceeds 2A.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Status Display: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Indicates which relay is active or switched off.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Interface: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clear, easy-to-read system status updates.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I2C Communication: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A4 (SDA) and A5 (SCL) pins for efficient data transmission. </a:t>
            </a:r>
          </a:p>
          <a:p>
            <a:pPr marL="0" marR="0" lvl="0" indent="0" algn="just"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Compact &amp; Low Power: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Consumes minimal power, making it ideal for continuous monitoring.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9982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3C313-5DA6-9B66-E80B-09289C899DF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02AAE7-9D3A-A9F6-6028-CB54C05F5ED1}"/>
              </a:ext>
            </a:extLst>
          </p:cNvPr>
          <p:cNvSpPr>
            <a:spLocks noGrp="1"/>
          </p:cNvSpPr>
          <p:nvPr>
            <p:ph type="sldNum" sz="quarter" idx="12"/>
          </p:nvPr>
        </p:nvSpPr>
        <p:spPr/>
        <p:txBody>
          <a:bodyPr/>
          <a:lstStyle/>
          <a:p>
            <a:fld id="{D255EBE3-09DB-47B3-918C-9BC5C6269848}" type="slidenum">
              <a:rPr lang="en-US" smtClean="0"/>
              <a:t>14</a:t>
            </a:fld>
            <a:endParaRPr lang="en-US"/>
          </a:p>
        </p:txBody>
      </p:sp>
      <p:sp>
        <p:nvSpPr>
          <p:cNvPr id="5" name="object 2">
            <a:extLst>
              <a:ext uri="{FF2B5EF4-FFF2-40B4-BE49-F238E27FC236}">
                <a16:creationId xmlns:a16="http://schemas.microsoft.com/office/drawing/2014/main" id="{2A456D83-27C4-C8F6-1952-D455C58AA424}"/>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8F2F302-6B6B-5F87-EDE1-6B589F88322F}"/>
              </a:ext>
            </a:extLst>
          </p:cNvPr>
          <p:cNvPicPr>
            <a:picLocks noChangeAspect="1"/>
          </p:cNvPicPr>
          <p:nvPr/>
        </p:nvPicPr>
        <p:blipFill>
          <a:blip r:embed="rId2"/>
          <a:stretch>
            <a:fillRect/>
          </a:stretch>
        </p:blipFill>
        <p:spPr>
          <a:xfrm>
            <a:off x="8063248" y="1844040"/>
            <a:ext cx="3837904" cy="3352800"/>
          </a:xfrm>
          <a:prstGeom prst="rect">
            <a:avLst/>
          </a:prstGeom>
        </p:spPr>
      </p:pic>
      <p:sp>
        <p:nvSpPr>
          <p:cNvPr id="6" name="Rectangle 1">
            <a:extLst>
              <a:ext uri="{FF2B5EF4-FFF2-40B4-BE49-F238E27FC236}">
                <a16:creationId xmlns:a16="http://schemas.microsoft.com/office/drawing/2014/main" id="{B5081E3B-ACB2-5C96-5A98-760AF2C520A7}"/>
              </a:ext>
            </a:extLst>
          </p:cNvPr>
          <p:cNvSpPr>
            <a:spLocks noChangeArrowheads="1"/>
          </p:cNvSpPr>
          <p:nvPr/>
        </p:nvSpPr>
        <p:spPr bwMode="auto">
          <a:xfrm>
            <a:off x="521953" y="2138799"/>
            <a:ext cx="752856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 to DC Conversion: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Converts AC power to DC for Arduino and relay module operation.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Stable Power Supply:</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consistent 9V DC output from an AC source.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Protection: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Ensures smooth operation by eliminating AC voltage fluctuations.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Isolation: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Prevents direct AC exposure to low-voltage components, enhancing safety.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Continuous Operation: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uninterrupted power monitoring and control.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2782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06E87-8FEF-CCF0-F4D1-02218B08B1B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28D13AC-168A-31C2-D140-0D9829CAC580}"/>
              </a:ext>
            </a:extLst>
          </p:cNvPr>
          <p:cNvSpPr>
            <a:spLocks noGrp="1"/>
          </p:cNvSpPr>
          <p:nvPr>
            <p:ph type="sldNum" sz="quarter" idx="12"/>
          </p:nvPr>
        </p:nvSpPr>
        <p:spPr/>
        <p:txBody>
          <a:bodyPr/>
          <a:lstStyle/>
          <a:p>
            <a:fld id="{D255EBE3-09DB-47B3-918C-9BC5C6269848}" type="slidenum">
              <a:rPr lang="en-US" smtClean="0"/>
              <a:t>15</a:t>
            </a:fld>
            <a:endParaRPr lang="en-US"/>
          </a:p>
        </p:txBody>
      </p:sp>
      <p:sp>
        <p:nvSpPr>
          <p:cNvPr id="5" name="object 2">
            <a:extLst>
              <a:ext uri="{FF2B5EF4-FFF2-40B4-BE49-F238E27FC236}">
                <a16:creationId xmlns:a16="http://schemas.microsoft.com/office/drawing/2014/main" id="{EE6FF031-E36C-7AAB-8691-9C6494456F8C}"/>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AE83CF7-B5B1-6598-FE78-4C6024C52F72}"/>
              </a:ext>
            </a:extLst>
          </p:cNvPr>
          <p:cNvPicPr>
            <a:picLocks noChangeAspect="1"/>
          </p:cNvPicPr>
          <p:nvPr/>
        </p:nvPicPr>
        <p:blipFill>
          <a:blip r:embed="rId2"/>
          <a:stretch>
            <a:fillRect/>
          </a:stretch>
        </p:blipFill>
        <p:spPr>
          <a:xfrm>
            <a:off x="8895724" y="2616200"/>
            <a:ext cx="2833352" cy="1828800"/>
          </a:xfrm>
          <a:prstGeom prst="rect">
            <a:avLst/>
          </a:prstGeom>
        </p:spPr>
      </p:pic>
      <p:sp>
        <p:nvSpPr>
          <p:cNvPr id="6" name="Rectangle 1">
            <a:extLst>
              <a:ext uri="{FF2B5EF4-FFF2-40B4-BE49-F238E27FC236}">
                <a16:creationId xmlns:a16="http://schemas.microsoft.com/office/drawing/2014/main" id="{CD3E6D76-63A6-0B3F-3538-5981A33B5E17}"/>
              </a:ext>
            </a:extLst>
          </p:cNvPr>
          <p:cNvSpPr>
            <a:spLocks noChangeArrowheads="1"/>
          </p:cNvSpPr>
          <p:nvPr/>
        </p:nvSpPr>
        <p:spPr bwMode="auto">
          <a:xfrm>
            <a:off x="348828" y="1812557"/>
            <a:ext cx="875453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Display: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voltage, current, or relay status numerically.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Indication: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error codes or alerts for abnormal conditions.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User-Friendly Interface: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clear and quick visual reference.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Monitoring:</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Indicates which relay is active or switched off.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Compact &amp; Efficient: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minimal power while offering high visibility.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9239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1DE24-1240-B307-58DB-7462D794063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D9D49C-0891-EAC1-790B-A0D107FADA17}"/>
              </a:ext>
            </a:extLst>
          </p:cNvPr>
          <p:cNvSpPr>
            <a:spLocks noGrp="1"/>
          </p:cNvSpPr>
          <p:nvPr>
            <p:ph type="sldNum" sz="quarter" idx="12"/>
          </p:nvPr>
        </p:nvSpPr>
        <p:spPr/>
        <p:txBody>
          <a:bodyPr/>
          <a:lstStyle/>
          <a:p>
            <a:fld id="{D255EBE3-09DB-47B3-918C-9BC5C6269848}" type="slidenum">
              <a:rPr lang="en-US" smtClean="0"/>
              <a:t>16</a:t>
            </a:fld>
            <a:endParaRPr lang="en-US"/>
          </a:p>
        </p:txBody>
      </p:sp>
      <p:sp>
        <p:nvSpPr>
          <p:cNvPr id="5" name="object 2">
            <a:extLst>
              <a:ext uri="{FF2B5EF4-FFF2-40B4-BE49-F238E27FC236}">
                <a16:creationId xmlns:a16="http://schemas.microsoft.com/office/drawing/2014/main" id="{74A07539-6407-466C-773A-567396FDAA1E}"/>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6D151A8-1439-B578-6C02-8E2B9AE7226B}"/>
              </a:ext>
            </a:extLst>
          </p:cNvPr>
          <p:cNvPicPr>
            <a:picLocks noChangeAspect="1"/>
          </p:cNvPicPr>
          <p:nvPr/>
        </p:nvPicPr>
        <p:blipFill>
          <a:blip r:embed="rId2"/>
          <a:stretch>
            <a:fillRect/>
          </a:stretch>
        </p:blipFill>
        <p:spPr>
          <a:xfrm>
            <a:off x="8844280" y="1814264"/>
            <a:ext cx="2903041" cy="3229471"/>
          </a:xfrm>
          <a:prstGeom prst="rect">
            <a:avLst/>
          </a:prstGeom>
        </p:spPr>
      </p:pic>
      <p:sp>
        <p:nvSpPr>
          <p:cNvPr id="6" name="Rectangle 1">
            <a:extLst>
              <a:ext uri="{FF2B5EF4-FFF2-40B4-BE49-F238E27FC236}">
                <a16:creationId xmlns:a16="http://schemas.microsoft.com/office/drawing/2014/main" id="{2632CF8A-3A17-68EE-F657-82F8093707E4}"/>
              </a:ext>
            </a:extLst>
          </p:cNvPr>
          <p:cNvSpPr>
            <a:spLocks noChangeArrowheads="1"/>
          </p:cNvSpPr>
          <p:nvPr/>
        </p:nvSpPr>
        <p:spPr bwMode="auto">
          <a:xfrm>
            <a:off x="444678" y="1968152"/>
            <a:ext cx="816592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Connection: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stable and safe interface for AC light bulbs.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Control Implementation: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Allows switching ON/OFF bulbs via relay modules.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Electrical Isolation: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Ensures safe handling of live and neutral wires.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Load Representation: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Acts as the actual load to test power monitoring and protection.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Functionality Testing: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Helps verify the effectiveness of relay switching and fault detection.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9852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5440A-44F9-5D3F-65F0-49856A704310}"/>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HARDWARE RESULTS</a:t>
            </a:r>
          </a:p>
        </p:txBody>
      </p:sp>
      <p:sp>
        <p:nvSpPr>
          <p:cNvPr id="4" name="Slide Number Placeholder 3">
            <a:extLst>
              <a:ext uri="{FF2B5EF4-FFF2-40B4-BE49-F238E27FC236}">
                <a16:creationId xmlns:a16="http://schemas.microsoft.com/office/drawing/2014/main" id="{F8B031F1-2BA6-FCA5-6D00-DA2DA545DAA2}"/>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17</a:t>
            </a:fld>
            <a:endParaRPr lang="en-US" dirty="0"/>
          </a:p>
        </p:txBody>
      </p:sp>
      <p:pic>
        <p:nvPicPr>
          <p:cNvPr id="5" name="Picture 4">
            <a:extLst>
              <a:ext uri="{FF2B5EF4-FFF2-40B4-BE49-F238E27FC236}">
                <a16:creationId xmlns:a16="http://schemas.microsoft.com/office/drawing/2014/main" id="{8C518313-2F20-668F-1A4E-2A1FFEE25EDC}"/>
              </a:ext>
            </a:extLst>
          </p:cNvPr>
          <p:cNvPicPr>
            <a:picLocks noChangeAspect="1"/>
          </p:cNvPicPr>
          <p:nvPr/>
        </p:nvPicPr>
        <p:blipFill>
          <a:blip r:embed="rId2"/>
          <a:stretch>
            <a:fillRect/>
          </a:stretch>
        </p:blipFill>
        <p:spPr>
          <a:xfrm>
            <a:off x="1227786" y="1334527"/>
            <a:ext cx="9736428" cy="4656306"/>
          </a:xfrm>
          <a:prstGeom prst="rect">
            <a:avLst/>
          </a:prstGeom>
        </p:spPr>
      </p:pic>
    </p:spTree>
    <p:extLst>
      <p:ext uri="{BB962C8B-B14F-4D97-AF65-F5344CB8AC3E}">
        <p14:creationId xmlns:p14="http://schemas.microsoft.com/office/powerpoint/2010/main" val="1291813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EEBB3-BAFE-9739-19A8-D0CEC66EF5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A048DF-AD1B-4F89-C7E0-B9823173B1BF}"/>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FD8DB4A9-95FC-BC97-6B2C-52F337833BF0}"/>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18</a:t>
            </a:fld>
            <a:endParaRPr lang="en-US" dirty="0"/>
          </a:p>
        </p:txBody>
      </p:sp>
      <p:pic>
        <p:nvPicPr>
          <p:cNvPr id="8" name="Picture 7">
            <a:extLst>
              <a:ext uri="{FF2B5EF4-FFF2-40B4-BE49-F238E27FC236}">
                <a16:creationId xmlns:a16="http://schemas.microsoft.com/office/drawing/2014/main" id="{841E4C61-58D8-02BF-194C-C1B7727CA003}"/>
              </a:ext>
            </a:extLst>
          </p:cNvPr>
          <p:cNvPicPr>
            <a:picLocks noChangeAspect="1"/>
          </p:cNvPicPr>
          <p:nvPr/>
        </p:nvPicPr>
        <p:blipFill>
          <a:blip r:embed="rId2"/>
          <a:srcRect l="7274"/>
          <a:stretch/>
        </p:blipFill>
        <p:spPr>
          <a:xfrm>
            <a:off x="2814028" y="1142682"/>
            <a:ext cx="6563944" cy="5116654"/>
          </a:xfrm>
          <a:prstGeom prst="rect">
            <a:avLst/>
          </a:prstGeom>
        </p:spPr>
      </p:pic>
    </p:spTree>
    <p:extLst>
      <p:ext uri="{BB962C8B-B14F-4D97-AF65-F5344CB8AC3E}">
        <p14:creationId xmlns:p14="http://schemas.microsoft.com/office/powerpoint/2010/main" val="2837012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29CB91-480E-DD8B-CF5D-448D1452C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7D120A-5BDC-33CB-DA26-234B9018D0C6}"/>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4887DE16-02FB-57BE-C658-E2755E4B2F3E}"/>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19</a:t>
            </a:fld>
            <a:endParaRPr lang="en-US" dirty="0"/>
          </a:p>
        </p:txBody>
      </p:sp>
      <p:pic>
        <p:nvPicPr>
          <p:cNvPr id="7" name="Picture 6">
            <a:extLst>
              <a:ext uri="{FF2B5EF4-FFF2-40B4-BE49-F238E27FC236}">
                <a16:creationId xmlns:a16="http://schemas.microsoft.com/office/drawing/2014/main" id="{0A8638BA-24DD-5AC8-15B6-F959B78748D0}"/>
              </a:ext>
            </a:extLst>
          </p:cNvPr>
          <p:cNvPicPr>
            <a:picLocks noChangeAspect="1"/>
          </p:cNvPicPr>
          <p:nvPr/>
        </p:nvPicPr>
        <p:blipFill>
          <a:blip r:embed="rId2"/>
          <a:srcRect t="5482" b="7259"/>
          <a:stretch/>
        </p:blipFill>
        <p:spPr>
          <a:xfrm>
            <a:off x="1691778" y="1254759"/>
            <a:ext cx="8859382" cy="4348481"/>
          </a:xfrm>
          <a:prstGeom prst="rect">
            <a:avLst/>
          </a:prstGeom>
        </p:spPr>
      </p:pic>
      <p:sp>
        <p:nvSpPr>
          <p:cNvPr id="9" name="TextBox 8">
            <a:extLst>
              <a:ext uri="{FF2B5EF4-FFF2-40B4-BE49-F238E27FC236}">
                <a16:creationId xmlns:a16="http://schemas.microsoft.com/office/drawing/2014/main" id="{76F3567B-97D3-16C4-80BE-529B5B0147BC}"/>
              </a:ext>
            </a:extLst>
          </p:cNvPr>
          <p:cNvSpPr txBox="1"/>
          <p:nvPr/>
        </p:nvSpPr>
        <p:spPr>
          <a:xfrm>
            <a:off x="3241040" y="5892800"/>
            <a:ext cx="5938520"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Voltage Characteristics of the Line – Ground Fault</a:t>
            </a:r>
          </a:p>
        </p:txBody>
      </p:sp>
    </p:spTree>
    <p:extLst>
      <p:ext uri="{BB962C8B-B14F-4D97-AF65-F5344CB8AC3E}">
        <p14:creationId xmlns:p14="http://schemas.microsoft.com/office/powerpoint/2010/main" val="2224034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51934" y="628345"/>
            <a:ext cx="3091180" cy="695325"/>
          </a:xfrm>
          <a:prstGeom prst="rect">
            <a:avLst/>
          </a:prstGeom>
        </p:spPr>
        <p:txBody>
          <a:bodyPr vert="horz" wrap="square" lIns="0" tIns="12065" rIns="0" bIns="0" rtlCol="0">
            <a:spAutoFit/>
          </a:bodyPr>
          <a:lstStyle/>
          <a:p>
            <a:pPr marL="12700">
              <a:lnSpc>
                <a:spcPct val="100000"/>
              </a:lnSpc>
              <a:spcBef>
                <a:spcPts val="95"/>
              </a:spcBef>
            </a:pPr>
            <a:r>
              <a:rPr spc="-5" dirty="0">
                <a:latin typeface="Times New Roman" panose="02020603050405020304" pitchFamily="18" charset="0"/>
                <a:cs typeface="Times New Roman" panose="02020603050405020304" pitchFamily="18" charset="0"/>
              </a:rPr>
              <a:t>C</a:t>
            </a:r>
            <a:r>
              <a:rPr spc="-25" dirty="0">
                <a:latin typeface="Times New Roman" panose="02020603050405020304" pitchFamily="18" charset="0"/>
                <a:cs typeface="Times New Roman" panose="02020603050405020304" pitchFamily="18" charset="0"/>
              </a:rPr>
              <a:t>O</a:t>
            </a:r>
            <a:r>
              <a:rPr spc="-5" dirty="0">
                <a:latin typeface="Times New Roman" panose="02020603050405020304" pitchFamily="18" charset="0"/>
                <a:cs typeface="Times New Roman" panose="02020603050405020304" pitchFamily="18" charset="0"/>
              </a:rPr>
              <a:t>NTE</a:t>
            </a:r>
            <a:r>
              <a:rPr spc="-25" dirty="0">
                <a:latin typeface="Times New Roman" panose="02020603050405020304" pitchFamily="18" charset="0"/>
                <a:cs typeface="Times New Roman" panose="02020603050405020304" pitchFamily="18" charset="0"/>
              </a:rPr>
              <a:t>N</a:t>
            </a:r>
            <a:r>
              <a:rPr spc="-5" dirty="0">
                <a:latin typeface="Times New Roman" panose="02020603050405020304" pitchFamily="18" charset="0"/>
                <a:cs typeface="Times New Roman" panose="02020603050405020304" pitchFamily="18" charset="0"/>
              </a:rPr>
              <a:t>TS</a:t>
            </a:r>
          </a:p>
        </p:txBody>
      </p:sp>
      <p:sp>
        <p:nvSpPr>
          <p:cNvPr id="3" name="object 3"/>
          <p:cNvSpPr txBox="1">
            <a:spLocks noGrp="1"/>
          </p:cNvSpPr>
          <p:nvPr>
            <p:ph type="body" idx="1"/>
          </p:nvPr>
        </p:nvSpPr>
        <p:spPr>
          <a:xfrm>
            <a:off x="2131060" y="968705"/>
            <a:ext cx="7035800" cy="4751375"/>
          </a:xfrm>
          <a:prstGeom prst="rect">
            <a:avLst/>
          </a:prstGeom>
        </p:spPr>
        <p:txBody>
          <a:bodyPr vert="horz" wrap="square" lIns="0" tIns="177165" rIns="0" bIns="0" rtlCol="0">
            <a:noAutofit/>
          </a:bodyPr>
          <a:lstStyle/>
          <a:p>
            <a:pPr marL="355600" indent="-342900">
              <a:lnSpc>
                <a:spcPct val="100000"/>
              </a:lnSpc>
              <a:spcBef>
                <a:spcPts val="1395"/>
              </a:spcBef>
              <a:buSzPct val="96000"/>
              <a:buFont typeface="Wingdings" panose="05000000000000000000" pitchFamily="2" charset="2"/>
              <a:buChar char="Ø"/>
              <a:tabLst>
                <a:tab pos="256540" algn="l"/>
              </a:tabLst>
            </a:pPr>
            <a:r>
              <a:rPr lang="en-US" sz="1600" spc="-5" dirty="0">
                <a:latin typeface="Times New Roman" panose="02020603050405020304" pitchFamily="18" charset="0"/>
                <a:cs typeface="Times New Roman" panose="02020603050405020304" pitchFamily="18" charset="0"/>
              </a:rPr>
              <a:t>ABSTRACT</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10" dirty="0">
                <a:latin typeface="Times New Roman" panose="02020603050405020304" pitchFamily="18" charset="0"/>
                <a:cs typeface="Times New Roman" panose="02020603050405020304" pitchFamily="18" charset="0"/>
              </a:rPr>
              <a:t>INTRODUCTION</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10" dirty="0">
                <a:latin typeface="Times New Roman" panose="02020603050405020304" pitchFamily="18" charset="0"/>
                <a:cs typeface="Times New Roman" panose="02020603050405020304" pitchFamily="18" charset="0"/>
              </a:rPr>
              <a:t>LITERATURE SURVEY</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BLOCK DIAGRAM</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METHODOLOGY</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CIRCUIT DIAGRAM</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WORKING PRINCIPLE </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COMPONENTS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HARDWARE RESULTS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SOFTWARE RESULTS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ADVANTAGES &amp; DISADVANTAGES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TESTING</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REFERENCE</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CONCLUSION</a:t>
            </a:r>
          </a:p>
        </p:txBody>
      </p:sp>
      <p:sp>
        <p:nvSpPr>
          <p:cNvPr id="11" name="Text Box 10"/>
          <p:cNvSpPr txBox="1"/>
          <p:nvPr/>
        </p:nvSpPr>
        <p:spPr>
          <a:xfrm>
            <a:off x="6403975" y="5434330"/>
            <a:ext cx="4064000" cy="368300"/>
          </a:xfrm>
          <a:prstGeom prst="rect">
            <a:avLst/>
          </a:prstGeom>
          <a:noFill/>
        </p:spPr>
        <p:txBody>
          <a:bodyPr wrap="square" rtlCol="0">
            <a:spAutoFit/>
          </a:bodyPr>
          <a:lstStyle/>
          <a:p>
            <a:endParaRPr lang="en-US"/>
          </a:p>
        </p:txBody>
      </p:sp>
      <p:sp>
        <p:nvSpPr>
          <p:cNvPr id="12" name="Slide Number Placeholder 11">
            <a:extLst>
              <a:ext uri="{FF2B5EF4-FFF2-40B4-BE49-F238E27FC236}">
                <a16:creationId xmlns:a16="http://schemas.microsoft.com/office/drawing/2014/main" id="{823113E1-1365-0A81-904A-77F7DAC6F898}"/>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98CE6-2A86-C3D9-F146-0F9DB69F2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8BDF43-BC18-609D-1A1B-F2573004CC32}"/>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E98FDB0E-8B19-9BB9-2EFF-73EC0EF6C602}"/>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20</a:t>
            </a:fld>
            <a:endParaRPr lang="en-US" dirty="0"/>
          </a:p>
        </p:txBody>
      </p:sp>
      <p:pic>
        <p:nvPicPr>
          <p:cNvPr id="5" name="Picture 4">
            <a:extLst>
              <a:ext uri="{FF2B5EF4-FFF2-40B4-BE49-F238E27FC236}">
                <a16:creationId xmlns:a16="http://schemas.microsoft.com/office/drawing/2014/main" id="{10201C8C-3DE1-1B0E-645B-0A591603E7C2}"/>
              </a:ext>
            </a:extLst>
          </p:cNvPr>
          <p:cNvPicPr>
            <a:picLocks noChangeAspect="1"/>
          </p:cNvPicPr>
          <p:nvPr/>
        </p:nvPicPr>
        <p:blipFill>
          <a:blip r:embed="rId2"/>
          <a:srcRect t="5185" b="7260"/>
          <a:stretch/>
        </p:blipFill>
        <p:spPr>
          <a:xfrm>
            <a:off x="1595120" y="1324636"/>
            <a:ext cx="9316720" cy="4588485"/>
          </a:xfrm>
          <a:prstGeom prst="rect">
            <a:avLst/>
          </a:prstGeom>
        </p:spPr>
      </p:pic>
      <p:sp>
        <p:nvSpPr>
          <p:cNvPr id="6" name="TextBox 5">
            <a:extLst>
              <a:ext uri="{FF2B5EF4-FFF2-40B4-BE49-F238E27FC236}">
                <a16:creationId xmlns:a16="http://schemas.microsoft.com/office/drawing/2014/main" id="{A4AC3C69-9BCC-EF40-C84B-9ADB442FD15E}"/>
              </a:ext>
            </a:extLst>
          </p:cNvPr>
          <p:cNvSpPr txBox="1"/>
          <p:nvPr/>
        </p:nvSpPr>
        <p:spPr>
          <a:xfrm>
            <a:off x="3284220" y="5953762"/>
            <a:ext cx="5938520"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Current Characteristics of the Line – Ground Fault</a:t>
            </a:r>
          </a:p>
        </p:txBody>
      </p:sp>
    </p:spTree>
    <p:extLst>
      <p:ext uri="{BB962C8B-B14F-4D97-AF65-F5344CB8AC3E}">
        <p14:creationId xmlns:p14="http://schemas.microsoft.com/office/powerpoint/2010/main" val="1550212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D6771-EC42-3390-3C00-A5BC517AA2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81998F-9A41-D3C8-F1CD-F0A3F6C6C2A2}"/>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TESTING</a:t>
            </a:r>
          </a:p>
        </p:txBody>
      </p:sp>
      <p:sp>
        <p:nvSpPr>
          <p:cNvPr id="4" name="Slide Number Placeholder 3">
            <a:extLst>
              <a:ext uri="{FF2B5EF4-FFF2-40B4-BE49-F238E27FC236}">
                <a16:creationId xmlns:a16="http://schemas.microsoft.com/office/drawing/2014/main" id="{272B8FE4-BEC7-078D-2375-9E24A0E22FA1}"/>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21</a:t>
            </a:fld>
            <a:endParaRPr lang="en-US" dirty="0"/>
          </a:p>
        </p:txBody>
      </p:sp>
    </p:spTree>
    <p:extLst>
      <p:ext uri="{BB962C8B-B14F-4D97-AF65-F5344CB8AC3E}">
        <p14:creationId xmlns:p14="http://schemas.microsoft.com/office/powerpoint/2010/main" val="3989380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AA86-B8F5-B731-3A8E-9F8D7DDE217D}"/>
              </a:ext>
            </a:extLst>
          </p:cNvPr>
          <p:cNvSpPr>
            <a:spLocks noGrp="1"/>
          </p:cNvSpPr>
          <p:nvPr>
            <p:ph type="title"/>
          </p:nvPr>
        </p:nvSpPr>
        <p:spPr/>
        <p:txBody>
          <a:bodyPr/>
          <a:lstStyle/>
          <a:p>
            <a:pPr algn="ctr"/>
            <a:r>
              <a:rPr lang="en-US" sz="4300" dirty="0">
                <a:latin typeface="Times New Roman" panose="02020603050405020304" pitchFamily="18" charset="0"/>
                <a:cs typeface="Times New Roman" panose="02020603050405020304" pitchFamily="18" charset="0"/>
              </a:rPr>
              <a:t>ADVANTAGES &amp; DISADVANTAGES</a:t>
            </a:r>
          </a:p>
        </p:txBody>
      </p:sp>
      <p:sp>
        <p:nvSpPr>
          <p:cNvPr id="3" name="Content Placeholder 2">
            <a:extLst>
              <a:ext uri="{FF2B5EF4-FFF2-40B4-BE49-F238E27FC236}">
                <a16:creationId xmlns:a16="http://schemas.microsoft.com/office/drawing/2014/main" id="{48C2CDC5-8C59-0F56-495F-C43348F3A361}"/>
              </a:ext>
            </a:extLst>
          </p:cNvPr>
          <p:cNvSpPr>
            <a:spLocks noGrp="1"/>
          </p:cNvSpPr>
          <p:nvPr>
            <p:ph sz="half" idx="1"/>
          </p:nvPr>
        </p:nvSpPr>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Benchmark For Research</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Manageable Complexity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Representation Of Real-world Systems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Suitable For Diverse Studies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Adaptability</a:t>
            </a: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B530AA55-CA7C-54E8-4A5F-1FF48906A408}"/>
              </a:ext>
            </a:extLst>
          </p:cNvPr>
          <p:cNvSpPr>
            <a:spLocks noGrp="1"/>
          </p:cNvSpPr>
          <p:nvPr>
            <p:ph sz="half" idx="2"/>
          </p:nvPr>
        </p:nvSpPr>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Limited Scalability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Inadequate For Modern Studies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Limited Fault Analysis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Reduced Scope Of Optimization Studies </a:t>
            </a:r>
          </a:p>
        </p:txBody>
      </p:sp>
      <p:sp>
        <p:nvSpPr>
          <p:cNvPr id="5" name="Slide Number Placeholder 4">
            <a:extLst>
              <a:ext uri="{FF2B5EF4-FFF2-40B4-BE49-F238E27FC236}">
                <a16:creationId xmlns:a16="http://schemas.microsoft.com/office/drawing/2014/main" id="{010E16DC-A128-269E-9878-7D24177A75F3}"/>
              </a:ext>
            </a:extLst>
          </p:cNvPr>
          <p:cNvSpPr>
            <a:spLocks noGrp="1"/>
          </p:cNvSpPr>
          <p:nvPr>
            <p:ph type="sldNum" sz="quarter" idx="12"/>
          </p:nvPr>
        </p:nvSpPr>
        <p:spPr>
          <a:xfrm>
            <a:off x="11109960" y="6396990"/>
            <a:ext cx="2743200" cy="365125"/>
          </a:xfrm>
        </p:spPr>
        <p:txBody>
          <a:bodyPr/>
          <a:lstStyle/>
          <a:p>
            <a:fld id="{D255EBE3-09DB-47B3-918C-9BC5C6269848}" type="slidenum">
              <a:rPr lang="en-US" smtClean="0"/>
              <a:t>22</a:t>
            </a:fld>
            <a:endParaRPr lang="en-US" dirty="0"/>
          </a:p>
        </p:txBody>
      </p:sp>
    </p:spTree>
    <p:extLst>
      <p:ext uri="{BB962C8B-B14F-4D97-AF65-F5344CB8AC3E}">
        <p14:creationId xmlns:p14="http://schemas.microsoft.com/office/powerpoint/2010/main" val="823353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1F4C3-4FE9-D754-8F97-620CC8EE807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BD989DF-4465-C514-6929-9548DD991EC1}"/>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CONCLUSION</a:t>
            </a:r>
            <a:endParaRPr b="0" spc="-15" dirty="0"/>
          </a:p>
        </p:txBody>
      </p:sp>
      <p:sp>
        <p:nvSpPr>
          <p:cNvPr id="11" name="Slide Number Placeholder 10">
            <a:extLst>
              <a:ext uri="{FF2B5EF4-FFF2-40B4-BE49-F238E27FC236}">
                <a16:creationId xmlns:a16="http://schemas.microsoft.com/office/drawing/2014/main" id="{371903D6-3E94-FC72-CBBD-58CA044055DC}"/>
              </a:ext>
            </a:extLst>
          </p:cNvPr>
          <p:cNvSpPr>
            <a:spLocks noGrp="1"/>
          </p:cNvSpPr>
          <p:nvPr>
            <p:ph type="sldNum" sz="quarter" idx="7"/>
          </p:nvPr>
        </p:nvSpPr>
        <p:spPr/>
        <p:txBody>
          <a:bodyPr/>
          <a:lstStyle/>
          <a:p>
            <a:fld id="{B6F15528-21DE-4FAA-801E-634DDDAF4B2B}" type="slidenum">
              <a:rPr lang="en-US" smtClean="0"/>
              <a:t>23</a:t>
            </a:fld>
            <a:endParaRPr lang="en-US" dirty="0"/>
          </a:p>
        </p:txBody>
      </p:sp>
      <p:sp>
        <p:nvSpPr>
          <p:cNvPr id="13" name="Slide Number Placeholder 10">
            <a:extLst>
              <a:ext uri="{FF2B5EF4-FFF2-40B4-BE49-F238E27FC236}">
                <a16:creationId xmlns:a16="http://schemas.microsoft.com/office/drawing/2014/main" id="{7673B843-A519-9A47-E62B-6897640EC03E}"/>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23</a:t>
            </a:fld>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7F7A2D6-4FCF-03CB-DA1C-3BB77F777B13}"/>
              </a:ext>
            </a:extLst>
          </p:cNvPr>
          <p:cNvSpPr txBox="1"/>
          <p:nvPr/>
        </p:nvSpPr>
        <p:spPr>
          <a:xfrm>
            <a:off x="2604977" y="4508677"/>
            <a:ext cx="4406577" cy="523220"/>
          </a:xfrm>
          <a:prstGeom prst="rect">
            <a:avLst/>
          </a:prstGeom>
          <a:noFill/>
        </p:spPr>
        <p:txBody>
          <a:bodyPr wrap="square" rtlCol="0">
            <a:spAutoFit/>
          </a:bodyPr>
          <a:lstStyle/>
          <a:p>
            <a:endParaRPr lang="en-US" sz="2800" dirty="0">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94C10F2C-CFAF-B501-8A50-EFDFD25DF86C}"/>
              </a:ext>
            </a:extLst>
          </p:cNvPr>
          <p:cNvSpPr>
            <a:spLocks noChangeArrowheads="1"/>
          </p:cNvSpPr>
          <p:nvPr/>
        </p:nvSpPr>
        <p:spPr bwMode="auto">
          <a:xfrm>
            <a:off x="1030390" y="1758859"/>
            <a:ext cx="9922303"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IEEE 9-bus system is a foundational model in power systems research and education, offering a balance between simplicity and functional complexity. It enables detailed studies in load flow, fault analysis, stability, and optimization, serving as a benchmark for testing algorithms and control strategies. Despite its advantages, its small scale and idealized assumptions limit its applicability for modern, large-scale, and renewable-integrated systems. However, its adaptability and widespread documentation make it an invaluable tool for foundational learning and early-stage research.</a:t>
            </a:r>
          </a:p>
        </p:txBody>
      </p:sp>
    </p:spTree>
    <p:extLst>
      <p:ext uri="{BB962C8B-B14F-4D97-AF65-F5344CB8AC3E}">
        <p14:creationId xmlns:p14="http://schemas.microsoft.com/office/powerpoint/2010/main" val="1632835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05F03-3878-5CBA-58D8-75513579BF0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3D124C3-1D57-0DFA-8FBA-ABF96B886CF6}"/>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REFERENCE</a:t>
            </a:r>
            <a:endParaRPr b="0" spc="-15" dirty="0"/>
          </a:p>
        </p:txBody>
      </p:sp>
      <p:sp>
        <p:nvSpPr>
          <p:cNvPr id="11" name="Slide Number Placeholder 10">
            <a:extLst>
              <a:ext uri="{FF2B5EF4-FFF2-40B4-BE49-F238E27FC236}">
                <a16:creationId xmlns:a16="http://schemas.microsoft.com/office/drawing/2014/main" id="{BFDAE96D-06E5-DC9C-6B66-7BC9B4B943B2}"/>
              </a:ext>
            </a:extLst>
          </p:cNvPr>
          <p:cNvSpPr>
            <a:spLocks noGrp="1"/>
          </p:cNvSpPr>
          <p:nvPr>
            <p:ph type="sldNum" sz="quarter" idx="7"/>
          </p:nvPr>
        </p:nvSpPr>
        <p:spPr/>
        <p:txBody>
          <a:bodyPr/>
          <a:lstStyle/>
          <a:p>
            <a:fld id="{B6F15528-21DE-4FAA-801E-634DDDAF4B2B}" type="slidenum">
              <a:rPr lang="en-US" smtClean="0"/>
              <a:t>24</a:t>
            </a:fld>
            <a:endParaRPr lang="en-US" dirty="0"/>
          </a:p>
        </p:txBody>
      </p:sp>
      <p:sp>
        <p:nvSpPr>
          <p:cNvPr id="13" name="Slide Number Placeholder 10">
            <a:extLst>
              <a:ext uri="{FF2B5EF4-FFF2-40B4-BE49-F238E27FC236}">
                <a16:creationId xmlns:a16="http://schemas.microsoft.com/office/drawing/2014/main" id="{C8947CE2-6645-603F-CEC2-42C0A082A518}"/>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24</a:t>
            </a:fld>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53AADA5-E87C-47A9-7B3C-8D45AB43BC4D}"/>
              </a:ext>
            </a:extLst>
          </p:cNvPr>
          <p:cNvSpPr txBox="1"/>
          <p:nvPr/>
        </p:nvSpPr>
        <p:spPr>
          <a:xfrm>
            <a:off x="457200" y="1808480"/>
            <a:ext cx="11389360" cy="3447098"/>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[1] Prof. Faisal Mumtaz, </a:t>
            </a:r>
            <a:r>
              <a:rPr lang="en-US" sz="2000" b="0" dirty="0">
                <a:latin typeface="Times New Roman" panose="02020603050405020304" pitchFamily="18" charset="0"/>
                <a:cs typeface="Times New Roman" panose="02020603050405020304" pitchFamily="18" charset="0"/>
              </a:rPr>
              <a:t>Hardware Supported Fault Detection and Localization Method for AC Microgrids</a:t>
            </a:r>
            <a:r>
              <a:rPr lang="en-US" sz="2000" b="0" baseline="0" dirty="0">
                <a:latin typeface="Times New Roman" panose="02020603050405020304" pitchFamily="18" charset="0"/>
                <a:cs typeface="Times New Roman" panose="02020603050405020304" pitchFamily="18" charset="0"/>
              </a:rPr>
              <a:t> </a:t>
            </a:r>
            <a:r>
              <a:rPr lang="en-US" sz="2000" b="0" dirty="0">
                <a:latin typeface="Times New Roman" panose="02020603050405020304" pitchFamily="18" charset="0"/>
                <a:cs typeface="Times New Roman" panose="02020603050405020304" pitchFamily="18" charset="0"/>
              </a:rPr>
              <a:t>Using Mathematical</a:t>
            </a:r>
            <a:r>
              <a:rPr lang="en-US" sz="2000" b="0" baseline="0" dirty="0">
                <a:latin typeface="Times New Roman" panose="02020603050405020304" pitchFamily="18" charset="0"/>
                <a:cs typeface="Times New Roman" panose="02020603050405020304" pitchFamily="18" charset="0"/>
              </a:rPr>
              <a:t> </a:t>
            </a:r>
            <a:r>
              <a:rPr lang="en-US" sz="2000" b="0" dirty="0">
                <a:latin typeface="Times New Roman" panose="02020603050405020304" pitchFamily="18" charset="0"/>
                <a:cs typeface="Times New Roman" panose="02020603050405020304" pitchFamily="18" charset="0"/>
              </a:rPr>
              <a:t>Morphology with State Observer Algorithm, 21 November 2023,IEEE</a:t>
            </a:r>
          </a:p>
          <a:p>
            <a:pPr algn="just"/>
            <a:r>
              <a:rPr lang="en-US" sz="2000" dirty="0">
                <a:latin typeface="Times New Roman" panose="02020603050405020304" pitchFamily="18" charset="0"/>
                <a:cs typeface="Times New Roman" panose="02020603050405020304" pitchFamily="18" charset="0"/>
              </a:rPr>
              <a:t>[2] Prof. Xin Li, Analysis and design of connection between solar farm and IEEE 9 bus system, 2021,IEEE</a:t>
            </a:r>
          </a:p>
          <a:p>
            <a:pPr algn="just"/>
            <a:r>
              <a:rPr lang="en-US" sz="2000" dirty="0">
                <a:latin typeface="Times New Roman" panose="02020603050405020304" pitchFamily="18" charset="0"/>
                <a:cs typeface="Times New Roman" panose="02020603050405020304" pitchFamily="18" charset="0"/>
              </a:rPr>
              <a:t>[3] </a:t>
            </a:r>
            <a:r>
              <a:rPr lang="en-US" sz="2000" dirty="0" err="1">
                <a:latin typeface="Times New Roman" panose="02020603050405020304" pitchFamily="18" charset="0"/>
                <a:cs typeface="Times New Roman" panose="02020603050405020304" pitchFamily="18" charset="0"/>
              </a:rPr>
              <a:t>Zhihua</a:t>
            </a:r>
            <a:r>
              <a:rPr lang="en-US" sz="2000" dirty="0">
                <a:latin typeface="Times New Roman" panose="02020603050405020304" pitchFamily="18" charset="0"/>
                <a:cs typeface="Times New Roman" panose="02020603050405020304" pitchFamily="18" charset="0"/>
              </a:rPr>
              <a:t> Li, </a:t>
            </a:r>
            <a:r>
              <a:rPr lang="en-US" sz="2000" dirty="0" err="1">
                <a:latin typeface="Times New Roman" panose="02020603050405020304" pitchFamily="18" charset="0"/>
                <a:cs typeface="Times New Roman" panose="02020603050405020304" pitchFamily="18" charset="0"/>
              </a:rPr>
              <a:t>Zhanfei</a:t>
            </a:r>
            <a:r>
              <a:rPr lang="en-US" sz="2000" dirty="0">
                <a:latin typeface="Times New Roman" panose="02020603050405020304" pitchFamily="18" charset="0"/>
                <a:cs typeface="Times New Roman" panose="02020603050405020304" pitchFamily="18" charset="0"/>
              </a:rPr>
              <a:t> Yang, Chunhua Wu, Simulation of Fault Detection in Photovoltaic System Based On SSTDR,2020,IEEE </a:t>
            </a:r>
          </a:p>
          <a:p>
            <a:pPr algn="just"/>
            <a:r>
              <a:rPr lang="en-US" sz="2000" dirty="0">
                <a:latin typeface="Times New Roman" panose="02020603050405020304" pitchFamily="18" charset="0"/>
                <a:cs typeface="Times New Roman" panose="02020603050405020304" pitchFamily="18" charset="0"/>
              </a:rPr>
              <a:t>[4] Aditya Patel, M.V.S. Prashant, Jharna Sahu, </a:t>
            </a:r>
            <a:r>
              <a:rPr lang="en-US" sz="2000" dirty="0" err="1">
                <a:latin typeface="Times New Roman" panose="02020603050405020304" pitchFamily="18" charset="0"/>
                <a:cs typeface="Times New Roman" panose="02020603050405020304" pitchFamily="18" charset="0"/>
              </a:rPr>
              <a:t>Ancy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Prerena</a:t>
            </a:r>
            <a:r>
              <a:rPr lang="en-US" sz="2000" dirty="0">
                <a:latin typeface="Times New Roman" panose="02020603050405020304" pitchFamily="18" charset="0"/>
                <a:cs typeface="Times New Roman" panose="02020603050405020304" pitchFamily="18" charset="0"/>
              </a:rPr>
              <a:t> Kujur Department of Electrical and Electronics Engineering </a:t>
            </a:r>
            <a:r>
              <a:rPr lang="en-US" sz="2000" dirty="0" err="1">
                <a:latin typeface="Times New Roman" panose="02020603050405020304" pitchFamily="18" charset="0"/>
                <a:cs typeface="Times New Roman" panose="02020603050405020304" pitchFamily="18" charset="0"/>
              </a:rPr>
              <a:t>Bhilai</a:t>
            </a:r>
            <a:r>
              <a:rPr lang="en-US" sz="2000" dirty="0">
                <a:latin typeface="Times New Roman" panose="02020603050405020304" pitchFamily="18" charset="0"/>
                <a:cs typeface="Times New Roman" panose="02020603050405020304" pitchFamily="18" charset="0"/>
              </a:rPr>
              <a:t> Institute of Technology Raipur ,Protection Scheme based on Fault Detection and Fault Classification using Fuzzy inference system in IEEE-9 Bus System, 2018,IEEE</a:t>
            </a:r>
          </a:p>
          <a:p>
            <a:pPr algn="just"/>
            <a:r>
              <a:rPr lang="en-US" sz="2000" dirty="0">
                <a:latin typeface="Times New Roman" panose="02020603050405020304" pitchFamily="18" charset="0"/>
                <a:cs typeface="Times New Roman" panose="02020603050405020304" pitchFamily="18" charset="0"/>
              </a:rPr>
              <a:t>[5] </a:t>
            </a:r>
            <a:r>
              <a:rPr lang="de-DE" sz="2000" dirty="0">
                <a:latin typeface="Times New Roman" panose="02020603050405020304" pitchFamily="18" charset="0"/>
                <a:cs typeface="Times New Roman" panose="02020603050405020304" pitchFamily="18" charset="0"/>
              </a:rPr>
              <a:t>Frank Gerdinand, Johann Meisner and Stephan </a:t>
            </a:r>
            <a:r>
              <a:rPr lang="en-US" sz="2000" dirty="0" err="1">
                <a:latin typeface="Times New Roman" panose="02020603050405020304" pitchFamily="18" charset="0"/>
                <a:cs typeface="Times New Roman" panose="02020603050405020304" pitchFamily="18" charset="0"/>
              </a:rPr>
              <a:t>Passon</a:t>
            </a:r>
            <a:r>
              <a:rPr lang="en-US" sz="2000" dirty="0">
                <a:latin typeface="Times New Roman" panose="02020603050405020304" pitchFamily="18" charset="0"/>
                <a:cs typeface="Times New Roman" panose="02020603050405020304" pitchFamily="18" charset="0"/>
              </a:rPr>
              <a:t>, PSCAD/EMTDC-based Simulations for Fault Analysis and Fault Identification in 380V Ring DC Systems,2017,IEEE</a:t>
            </a:r>
          </a:p>
          <a:p>
            <a:pPr algn="just"/>
            <a:r>
              <a:rPr lang="en-US" sz="20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921907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7182" y="2754833"/>
            <a:ext cx="5607050" cy="1123315"/>
          </a:xfrm>
          <a:prstGeom prst="rect">
            <a:avLst/>
          </a:prstGeom>
        </p:spPr>
        <p:txBody>
          <a:bodyPr vert="horz" wrap="square" lIns="0" tIns="12700" rIns="0" bIns="0" rtlCol="0">
            <a:spAutoFit/>
          </a:bodyPr>
          <a:lstStyle/>
          <a:p>
            <a:pPr marL="12700">
              <a:lnSpc>
                <a:spcPct val="100000"/>
              </a:lnSpc>
              <a:spcBef>
                <a:spcPts val="100"/>
              </a:spcBef>
            </a:pPr>
            <a:r>
              <a:rPr sz="7200" dirty="0">
                <a:latin typeface="Times New Roman" panose="02020603050405020304" pitchFamily="18" charset="0"/>
                <a:cs typeface="Times New Roman" panose="02020603050405020304" pitchFamily="18" charset="0"/>
              </a:rPr>
              <a:t>THANK</a:t>
            </a:r>
            <a:r>
              <a:rPr sz="7200" spc="-355" dirty="0">
                <a:latin typeface="Times New Roman" panose="02020603050405020304" pitchFamily="18" charset="0"/>
                <a:cs typeface="Times New Roman" panose="02020603050405020304" pitchFamily="18" charset="0"/>
              </a:rPr>
              <a:t> </a:t>
            </a:r>
            <a:r>
              <a:rPr sz="7200" dirty="0">
                <a:latin typeface="Times New Roman" panose="02020603050405020304" pitchFamily="18" charset="0"/>
                <a:cs typeface="Times New Roman" panose="02020603050405020304" pitchFamily="18" charset="0"/>
              </a:rPr>
              <a:t>YOU</a:t>
            </a:r>
          </a:p>
        </p:txBody>
      </p:sp>
      <p:sp>
        <p:nvSpPr>
          <p:cNvPr id="11" name="Slide Number Placeholder 10">
            <a:extLst>
              <a:ext uri="{FF2B5EF4-FFF2-40B4-BE49-F238E27FC236}">
                <a16:creationId xmlns:a16="http://schemas.microsoft.com/office/drawing/2014/main" id="{51F6533A-CC5F-AED4-D36E-E8FAFDA0900F}"/>
              </a:ext>
            </a:extLst>
          </p:cNvPr>
          <p:cNvSpPr>
            <a:spLocks noGrp="1"/>
          </p:cNvSpPr>
          <p:nvPr>
            <p:ph type="sldNum" sz="quarter" idx="12"/>
          </p:nvPr>
        </p:nvSpPr>
        <p:spPr>
          <a:xfrm>
            <a:off x="8610600" y="6356350"/>
            <a:ext cx="2743200" cy="365125"/>
          </a:xfrm>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25</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spc="-5" dirty="0">
                <a:latin typeface="Times New Roman" panose="02020603050405020304" pitchFamily="18" charset="0"/>
                <a:cs typeface="Times New Roman" panose="02020603050405020304" pitchFamily="18" charset="0"/>
              </a:rPr>
              <a:t>ABSTR</a:t>
            </a:r>
            <a:r>
              <a:rPr spc="-25" dirty="0">
                <a:latin typeface="Times New Roman" panose="02020603050405020304" pitchFamily="18" charset="0"/>
                <a:cs typeface="Times New Roman" panose="02020603050405020304" pitchFamily="18" charset="0"/>
              </a:rPr>
              <a:t>A</a:t>
            </a:r>
            <a:r>
              <a:rPr spc="-5" dirty="0">
                <a:latin typeface="Times New Roman" panose="02020603050405020304" pitchFamily="18" charset="0"/>
                <a:cs typeface="Times New Roman" panose="02020603050405020304" pitchFamily="18" charset="0"/>
              </a:rPr>
              <a:t>CT</a:t>
            </a:r>
          </a:p>
        </p:txBody>
      </p:sp>
      <p:sp>
        <p:nvSpPr>
          <p:cNvPr id="3" name="object 3"/>
          <p:cNvSpPr txBox="1"/>
          <p:nvPr/>
        </p:nvSpPr>
        <p:spPr>
          <a:xfrm>
            <a:off x="1205890" y="1600072"/>
            <a:ext cx="9747885" cy="3337452"/>
          </a:xfrm>
          <a:prstGeom prst="rect">
            <a:avLst/>
          </a:prstGeom>
        </p:spPr>
        <p:txBody>
          <a:bodyPr vert="horz" wrap="square" lIns="0" tIns="13335" rIns="0" bIns="0" rtlCol="0">
            <a:spAutoFit/>
          </a:bodyPr>
          <a:lstStyle/>
          <a:p>
            <a:pPr marL="12700" marR="5080" algn="just">
              <a:lnSpc>
                <a:spcPct val="100000"/>
              </a:lnSpc>
              <a:spcBef>
                <a:spcPts val="105"/>
              </a:spcBef>
            </a:pPr>
            <a:r>
              <a:rPr lang="en-US" sz="2400" dirty="0">
                <a:latin typeface="Times New Roman" panose="02020603050405020304" pitchFamily="18" charset="0"/>
                <a:cs typeface="Times New Roman" panose="02020603050405020304" pitchFamily="18" charset="0"/>
              </a:rPr>
              <a:t>This project explores fault detection in the IEEE 9 bus system using MATLAB and Simulink. The 9-bus system, known for its complexity, is used to simulate and study various fault types like single line to ground (SLG), line to line (LL), double line to ground (DLG), and three phase faults. The fault detection method employs wavelet transforms to analyze transient responses in voltage and current signals during faults. This approach helps identify fault location and type with high accuracy. The results demonstrate the method’s effectiveness in enhancing the reliability of protection systems, minimizing downtime, and ensuring stable power delivery across the network. </a:t>
            </a:r>
          </a:p>
        </p:txBody>
      </p:sp>
      <p:sp>
        <p:nvSpPr>
          <p:cNvPr id="11" name="Slide Number Placeholder 10">
            <a:extLst>
              <a:ext uri="{FF2B5EF4-FFF2-40B4-BE49-F238E27FC236}">
                <a16:creationId xmlns:a16="http://schemas.microsoft.com/office/drawing/2014/main" id="{8F3CF676-3A9F-AA75-A27D-22FE6179DCE9}"/>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3</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E12C1-D075-20A9-7900-5CDD3B7494B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8BA2C04-4229-E4CE-C51D-144D2E2E39DF}"/>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INTRODUCTION </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5369D6EE-4684-79CE-96A2-0F9A11DCE4B1}"/>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4</a:t>
            </a:fld>
            <a:endParaRPr lang="en-US" dirty="0">
              <a:latin typeface="Times New Roman" panose="02020603050405020304" pitchFamily="18" charset="0"/>
              <a:cs typeface="Times New Roman" panose="02020603050405020304" pitchFamily="18" charset="0"/>
            </a:endParaRPr>
          </a:p>
        </p:txBody>
      </p:sp>
      <p:graphicFrame>
        <p:nvGraphicFramePr>
          <p:cNvPr id="19" name="TextBox 4">
            <a:extLst>
              <a:ext uri="{FF2B5EF4-FFF2-40B4-BE49-F238E27FC236}">
                <a16:creationId xmlns:a16="http://schemas.microsoft.com/office/drawing/2014/main" id="{1DD4D7C3-C448-2F9E-E74D-8D79DDD2138E}"/>
              </a:ext>
            </a:extLst>
          </p:cNvPr>
          <p:cNvGraphicFramePr/>
          <p:nvPr/>
        </p:nvGraphicFramePr>
        <p:xfrm>
          <a:off x="1005839" y="1185704"/>
          <a:ext cx="10788763" cy="37856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1095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DDA93-68AA-8F1F-63BB-A122CE1C3DA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CAB5548-4243-6ECF-063A-3271DD9B8ABB}"/>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LITERATURE SURVEY</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7E1E72C8-90B2-F982-C8A9-6BD191E0EF99}"/>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5</a:t>
            </a:fld>
            <a:endParaRPr lang="en-US" dirty="0">
              <a:latin typeface="Times New Roman" panose="02020603050405020304" pitchFamily="18" charset="0"/>
              <a:cs typeface="Times New Roman" panose="02020603050405020304" pitchFamily="18" charset="0"/>
            </a:endParaRPr>
          </a:p>
        </p:txBody>
      </p:sp>
      <p:graphicFrame>
        <p:nvGraphicFramePr>
          <p:cNvPr id="3" name="object 7">
            <a:extLst>
              <a:ext uri="{FF2B5EF4-FFF2-40B4-BE49-F238E27FC236}">
                <a16:creationId xmlns:a16="http://schemas.microsoft.com/office/drawing/2014/main" id="{7D5D3165-2BAD-97E8-0EED-542FC0CE41EC}"/>
              </a:ext>
            </a:extLst>
          </p:cNvPr>
          <p:cNvGraphicFramePr>
            <a:graphicFrameLocks noGrp="1"/>
          </p:cNvGraphicFramePr>
          <p:nvPr>
            <p:extLst>
              <p:ext uri="{D42A27DB-BD31-4B8C-83A1-F6EECF244321}">
                <p14:modId xmlns:p14="http://schemas.microsoft.com/office/powerpoint/2010/main" val="1049652664"/>
              </p:ext>
            </p:extLst>
          </p:nvPr>
        </p:nvGraphicFramePr>
        <p:xfrm>
          <a:off x="284480" y="1472545"/>
          <a:ext cx="11585872" cy="4873645"/>
        </p:xfrm>
        <a:graphic>
          <a:graphicData uri="http://schemas.openxmlformats.org/drawingml/2006/table">
            <a:tbl>
              <a:tblPr firstRow="1" bandRow="1">
                <a:tableStyleId>{2D5ABB26-0587-4C30-8999-92F81FD0307C}</a:tableStyleId>
              </a:tblPr>
              <a:tblGrid>
                <a:gridCol w="792510">
                  <a:extLst>
                    <a:ext uri="{9D8B030D-6E8A-4147-A177-3AD203B41FA5}">
                      <a16:colId xmlns:a16="http://schemas.microsoft.com/office/drawing/2014/main" val="20000"/>
                    </a:ext>
                  </a:extLst>
                </a:gridCol>
                <a:gridCol w="2289126">
                  <a:extLst>
                    <a:ext uri="{9D8B030D-6E8A-4147-A177-3AD203B41FA5}">
                      <a16:colId xmlns:a16="http://schemas.microsoft.com/office/drawing/2014/main" val="20001"/>
                    </a:ext>
                  </a:extLst>
                </a:gridCol>
                <a:gridCol w="1445284">
                  <a:extLst>
                    <a:ext uri="{9D8B030D-6E8A-4147-A177-3AD203B41FA5}">
                      <a16:colId xmlns:a16="http://schemas.microsoft.com/office/drawing/2014/main" val="20002"/>
                    </a:ext>
                  </a:extLst>
                </a:gridCol>
                <a:gridCol w="611213">
                  <a:extLst>
                    <a:ext uri="{9D8B030D-6E8A-4147-A177-3AD203B41FA5}">
                      <a16:colId xmlns:a16="http://schemas.microsoft.com/office/drawing/2014/main" val="20003"/>
                    </a:ext>
                  </a:extLst>
                </a:gridCol>
                <a:gridCol w="2782423">
                  <a:extLst>
                    <a:ext uri="{9D8B030D-6E8A-4147-A177-3AD203B41FA5}">
                      <a16:colId xmlns:a16="http://schemas.microsoft.com/office/drawing/2014/main" val="20004"/>
                    </a:ext>
                  </a:extLst>
                </a:gridCol>
                <a:gridCol w="2586241">
                  <a:extLst>
                    <a:ext uri="{9D8B030D-6E8A-4147-A177-3AD203B41FA5}">
                      <a16:colId xmlns:a16="http://schemas.microsoft.com/office/drawing/2014/main" val="20005"/>
                    </a:ext>
                  </a:extLst>
                </a:gridCol>
                <a:gridCol w="1079075">
                  <a:extLst>
                    <a:ext uri="{9D8B030D-6E8A-4147-A177-3AD203B41FA5}">
                      <a16:colId xmlns:a16="http://schemas.microsoft.com/office/drawing/2014/main" val="20006"/>
                    </a:ext>
                  </a:extLst>
                </a:gridCol>
              </a:tblGrid>
              <a:tr h="356521">
                <a:tc>
                  <a:txBody>
                    <a:bodyPr/>
                    <a:lstStyle/>
                    <a:p>
                      <a:pPr algn="ctr">
                        <a:lnSpc>
                          <a:spcPct val="100000"/>
                        </a:lnSpc>
                        <a:spcBef>
                          <a:spcPts val="310"/>
                        </a:spcBef>
                      </a:pPr>
                      <a:r>
                        <a:rPr sz="1200" b="0" spc="-5" dirty="0">
                          <a:solidFill>
                            <a:srgbClr val="FFFFFF"/>
                          </a:solidFill>
                          <a:latin typeface="Times New Roman" panose="02020603050405020304"/>
                          <a:cs typeface="Times New Roman" panose="02020603050405020304"/>
                        </a:rPr>
                        <a:t>SL.NO</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1905" algn="ctr">
                        <a:lnSpc>
                          <a:spcPct val="100000"/>
                        </a:lnSpc>
                        <a:spcBef>
                          <a:spcPts val="310"/>
                        </a:spcBef>
                      </a:pPr>
                      <a:r>
                        <a:rPr sz="1200" b="0" spc="-10" dirty="0">
                          <a:solidFill>
                            <a:srgbClr val="FFFFFF"/>
                          </a:solidFill>
                          <a:latin typeface="Times New Roman" panose="02020603050405020304"/>
                          <a:cs typeface="Times New Roman" panose="02020603050405020304"/>
                        </a:rPr>
                        <a:t>TITLE</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1905" algn="ctr">
                        <a:lnSpc>
                          <a:spcPct val="100000"/>
                        </a:lnSpc>
                        <a:spcBef>
                          <a:spcPts val="310"/>
                        </a:spcBef>
                      </a:pPr>
                      <a:r>
                        <a:rPr sz="1200" b="0" spc="-5" dirty="0">
                          <a:solidFill>
                            <a:srgbClr val="FFFFFF"/>
                          </a:solidFill>
                          <a:latin typeface="Times New Roman" panose="02020603050405020304"/>
                          <a:cs typeface="Times New Roman" panose="02020603050405020304"/>
                        </a:rPr>
                        <a:t>AUTHOR</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3175" algn="ctr">
                        <a:lnSpc>
                          <a:spcPct val="100000"/>
                        </a:lnSpc>
                        <a:spcBef>
                          <a:spcPts val="310"/>
                        </a:spcBef>
                      </a:pPr>
                      <a:r>
                        <a:rPr sz="1200" b="0" spc="-5" dirty="0">
                          <a:solidFill>
                            <a:srgbClr val="FFFFFF"/>
                          </a:solidFill>
                          <a:latin typeface="Times New Roman" panose="02020603050405020304"/>
                          <a:cs typeface="Times New Roman" panose="02020603050405020304"/>
                        </a:rPr>
                        <a:t>YEAR</a:t>
                      </a:r>
                      <a:endParaRPr sz="1200" b="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690563" indent="0" algn="l">
                        <a:lnSpc>
                          <a:spcPct val="100000"/>
                        </a:lnSpc>
                        <a:spcBef>
                          <a:spcPts val="310"/>
                        </a:spcBef>
                      </a:pPr>
                      <a:r>
                        <a:rPr lang="en-US" sz="1200" b="0" spc="-10" dirty="0">
                          <a:solidFill>
                            <a:srgbClr val="FFFFFF"/>
                          </a:solidFill>
                          <a:latin typeface="Times New Roman" panose="02020603050405020304"/>
                          <a:cs typeface="Times New Roman" panose="02020603050405020304"/>
                        </a:rPr>
                        <a:t>   </a:t>
                      </a:r>
                      <a:r>
                        <a:rPr sz="1200" b="0" spc="-10" dirty="0">
                          <a:solidFill>
                            <a:srgbClr val="FFFFFF"/>
                          </a:solidFill>
                          <a:latin typeface="Times New Roman" panose="02020603050405020304"/>
                          <a:cs typeface="Times New Roman" panose="02020603050405020304"/>
                        </a:rPr>
                        <a:t>METHODOLOGY</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97155" marR="88265" indent="161290" algn="ctr">
                        <a:lnSpc>
                          <a:spcPct val="100000"/>
                        </a:lnSpc>
                        <a:spcBef>
                          <a:spcPts val="310"/>
                        </a:spcBef>
                      </a:pPr>
                      <a:r>
                        <a:rPr sz="1200" b="0" spc="-15" dirty="0">
                          <a:solidFill>
                            <a:srgbClr val="FFFFFF"/>
                          </a:solidFill>
                          <a:latin typeface="Times New Roman" panose="02020603050405020304"/>
                          <a:cs typeface="Times New Roman" panose="02020603050405020304"/>
                        </a:rPr>
                        <a:t>PARAMETER </a:t>
                      </a:r>
                      <a:r>
                        <a:rPr lang="en-US" sz="1200" b="0" spc="-10" dirty="0">
                          <a:solidFill>
                            <a:srgbClr val="FFFFFF"/>
                          </a:solidFill>
                          <a:latin typeface="Times New Roman" panose="02020603050405020304"/>
                          <a:cs typeface="Times New Roman" panose="02020603050405020304"/>
                        </a:rPr>
                        <a:t> &amp;</a:t>
                      </a:r>
                      <a:r>
                        <a:rPr lang="en-US" sz="1200" b="0" spc="-65" dirty="0">
                          <a:solidFill>
                            <a:srgbClr val="FFFFFF"/>
                          </a:solidFill>
                          <a:latin typeface="Times New Roman" panose="02020603050405020304"/>
                          <a:cs typeface="Times New Roman" panose="02020603050405020304"/>
                        </a:rPr>
                        <a:t> </a:t>
                      </a:r>
                      <a:r>
                        <a:rPr sz="1200" b="0" spc="-5" dirty="0">
                          <a:solidFill>
                            <a:srgbClr val="FFFFFF"/>
                          </a:solidFill>
                          <a:latin typeface="Times New Roman" panose="02020603050405020304"/>
                          <a:cs typeface="Times New Roman" panose="02020603050405020304"/>
                        </a:rPr>
                        <a:t>INFERENCE</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472440" marR="113665" indent="-347980" algn="ctr">
                        <a:lnSpc>
                          <a:spcPct val="100000"/>
                        </a:lnSpc>
                        <a:spcBef>
                          <a:spcPts val="310"/>
                        </a:spcBef>
                      </a:pPr>
                      <a:r>
                        <a:rPr sz="1050" b="0" dirty="0">
                          <a:solidFill>
                            <a:srgbClr val="FFFFFF"/>
                          </a:solidFill>
                          <a:latin typeface="Times New Roman" panose="02020603050405020304"/>
                          <a:cs typeface="Times New Roman" panose="02020603050405020304"/>
                        </a:rPr>
                        <a:t>RESOURC</a:t>
                      </a:r>
                      <a:r>
                        <a:rPr sz="1050" b="0" spc="-5" dirty="0">
                          <a:solidFill>
                            <a:srgbClr val="FFFFFF"/>
                          </a:solidFill>
                          <a:latin typeface="Times New Roman" panose="02020603050405020304"/>
                          <a:cs typeface="Times New Roman" panose="02020603050405020304"/>
                        </a:rPr>
                        <a:t>E</a:t>
                      </a:r>
                      <a:endParaRPr sz="105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extLst>
                  <a:ext uri="{0D108BD9-81ED-4DB2-BD59-A6C34878D82A}">
                    <a16:rowId xmlns:a16="http://schemas.microsoft.com/office/drawing/2014/main" val="10000"/>
                  </a:ext>
                </a:extLst>
              </a:tr>
              <a:tr h="1255101">
                <a:tc>
                  <a:txBody>
                    <a:bodyPr/>
                    <a:lstStyle/>
                    <a:p>
                      <a:pPr algn="ctr">
                        <a:lnSpc>
                          <a:spcPct val="100000"/>
                        </a:lnSpc>
                        <a:spcBef>
                          <a:spcPts val="315"/>
                        </a:spcBef>
                      </a:pPr>
                      <a:r>
                        <a:rPr sz="1200" b="0" spc="-5" dirty="0">
                          <a:latin typeface="Times New Roman" panose="02020603050405020304"/>
                          <a:cs typeface="Times New Roman" panose="02020603050405020304"/>
                        </a:rPr>
                        <a:t>1.</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229235" marR="212725" indent="-9525" algn="ctr">
                        <a:lnSpc>
                          <a:spcPct val="100000"/>
                        </a:lnSpc>
                        <a:spcBef>
                          <a:spcPts val="315"/>
                        </a:spcBef>
                      </a:pPr>
                      <a:r>
                        <a:rPr lang="en-US" sz="1200" b="0" dirty="0">
                          <a:latin typeface="Times New Roman" panose="02020603050405020304" pitchFamily="18" charset="0"/>
                          <a:cs typeface="Times New Roman" panose="02020603050405020304" pitchFamily="18" charset="0"/>
                        </a:rPr>
                        <a:t>Hardware Supported Fault Detection and Localization Method for AC Microgrids</a:t>
                      </a:r>
                      <a:r>
                        <a:rPr lang="en-US" sz="1200" b="0" baseline="0" dirty="0">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Using Mathematical</a:t>
                      </a:r>
                      <a:r>
                        <a:rPr lang="en-US" sz="1200" b="0" baseline="0" dirty="0">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Morphology with State Observer Algorithm</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5715" algn="ctr">
                        <a:lnSpc>
                          <a:spcPct val="100000"/>
                        </a:lnSpc>
                        <a:spcBef>
                          <a:spcPts val="315"/>
                        </a:spcBef>
                      </a:pPr>
                      <a:r>
                        <a:rPr lang="en-US" sz="1200" b="0" kern="1200" dirty="0">
                          <a:solidFill>
                            <a:schemeClr val="tx1"/>
                          </a:solidFill>
                          <a:latin typeface="Times New Roman" panose="02020603050405020304" pitchFamily="18" charset="0"/>
                          <a:ea typeface="+mn-ea"/>
                          <a:cs typeface="Times New Roman" panose="02020603050405020304" pitchFamily="18" charset="0"/>
                        </a:rPr>
                        <a:t>Faisal </a:t>
                      </a:r>
                      <a:r>
                        <a:rPr lang="en-US" sz="1200" b="0" kern="1200" dirty="0" err="1">
                          <a:solidFill>
                            <a:schemeClr val="tx1"/>
                          </a:solidFill>
                          <a:latin typeface="Times New Roman" panose="02020603050405020304" pitchFamily="18" charset="0"/>
                          <a:ea typeface="+mn-ea"/>
                          <a:cs typeface="Times New Roman" panose="02020603050405020304" pitchFamily="18" charset="0"/>
                        </a:rPr>
                        <a:t>mumtaz</a:t>
                      </a:r>
                      <a:endParaRPr lang="en-US" sz="1200" b="0" kern="1200" dirty="0">
                        <a:solidFill>
                          <a:schemeClr val="tx1"/>
                        </a:solidFill>
                        <a:latin typeface="Times New Roman" panose="02020603050405020304" pitchFamily="18" charset="0"/>
                        <a:ea typeface="+mn-ea"/>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algn="ctr">
                        <a:lnSpc>
                          <a:spcPct val="100000"/>
                        </a:lnSpc>
                        <a:spcBef>
                          <a:spcPts val="315"/>
                        </a:spcBef>
                      </a:pPr>
                      <a:r>
                        <a:rPr sz="1200" b="0" spc="-5" dirty="0">
                          <a:latin typeface="Times New Roman" panose="02020603050405020304"/>
                          <a:cs typeface="Times New Roman" panose="02020603050405020304"/>
                        </a:rPr>
                        <a:t>2023</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184150" marR="174625" algn="ctr">
                        <a:lnSpc>
                          <a:spcPct val="100000"/>
                        </a:lnSpc>
                        <a:spcBef>
                          <a:spcPts val="315"/>
                        </a:spcBef>
                      </a:pPr>
                      <a:r>
                        <a:rPr lang="en-US" sz="1200" b="0" dirty="0">
                          <a:latin typeface="Times New Roman" panose="02020603050405020304" pitchFamily="18" charset="0"/>
                          <a:cs typeface="Times New Roman" panose="02020603050405020304" pitchFamily="18" charset="0"/>
                        </a:rPr>
                        <a:t> Time domain reflectometry is a broadband electrical reflectometry technique that has been successfully used to detect and locate faults on live electrical systems, including power systems</a:t>
                      </a:r>
                      <a:r>
                        <a:rPr sz="1200" b="0" spc="-5" dirty="0">
                          <a:latin typeface="Times New Roman" panose="02020603050405020304" pitchFamily="18" charset="0"/>
                          <a:cs typeface="Times New Roman" panose="02020603050405020304" pitchFamily="18" charset="0"/>
                        </a:rPr>
                        <a:t>.</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215900" marR="201295" indent="5715" algn="ctr">
                        <a:lnSpc>
                          <a:spcPct val="100000"/>
                        </a:lnSpc>
                        <a:spcBef>
                          <a:spcPts val="315"/>
                        </a:spcBef>
                      </a:pPr>
                      <a:r>
                        <a:rPr lang="en-IN" sz="1200" b="0" dirty="0">
                          <a:latin typeface="Times New Roman" panose="02020603050405020304" pitchFamily="18" charset="0"/>
                          <a:cs typeface="Times New Roman" panose="02020603050405020304" pitchFamily="18" charset="0"/>
                        </a:rPr>
                        <a:t>Hardware Supported Fault Detection</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5715" algn="ctr">
                        <a:lnSpc>
                          <a:spcPct val="100000"/>
                        </a:lnSpc>
                        <a:spcBef>
                          <a:spcPts val="31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extLst>
                  <a:ext uri="{0D108BD9-81ED-4DB2-BD59-A6C34878D82A}">
                    <a16:rowId xmlns:a16="http://schemas.microsoft.com/office/drawing/2014/main" val="10001"/>
                  </a:ext>
                </a:extLst>
              </a:tr>
              <a:tr h="627178">
                <a:tc>
                  <a:txBody>
                    <a:bodyPr/>
                    <a:lstStyle/>
                    <a:p>
                      <a:pPr algn="ctr">
                        <a:lnSpc>
                          <a:spcPct val="100000"/>
                        </a:lnSpc>
                        <a:spcBef>
                          <a:spcPts val="325"/>
                        </a:spcBef>
                      </a:pPr>
                      <a:r>
                        <a:rPr lang="en-US" sz="1200" b="0" dirty="0">
                          <a:latin typeface="Times New Roman" panose="02020603050405020304"/>
                          <a:cs typeface="Times New Roman" panose="02020603050405020304"/>
                        </a:rPr>
                        <a:t>2.</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080" algn="ctr">
                        <a:lnSpc>
                          <a:spcPct val="100000"/>
                        </a:lnSpc>
                        <a:spcBef>
                          <a:spcPts val="325"/>
                        </a:spcBef>
                      </a:pPr>
                      <a:r>
                        <a:rPr lang="en-US" sz="1200" b="0" dirty="0">
                          <a:latin typeface="Times New Roman" panose="02020603050405020304" pitchFamily="18" charset="0"/>
                          <a:cs typeface="Times New Roman" panose="02020603050405020304" pitchFamily="18" charset="0"/>
                        </a:rPr>
                        <a:t>Analysis &amp; design of connection between solar farm &amp; IEEE 9 Bus system</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335915" algn="l">
                        <a:lnSpc>
                          <a:spcPct val="100000"/>
                        </a:lnSpc>
                        <a:spcBef>
                          <a:spcPts val="325"/>
                        </a:spcBef>
                      </a:pPr>
                      <a:r>
                        <a:rPr lang="en-US" sz="1200" b="0" dirty="0">
                          <a:latin typeface="Times New Roman" panose="02020603050405020304" pitchFamily="18" charset="0"/>
                          <a:cs typeface="Times New Roman" panose="02020603050405020304" pitchFamily="18" charset="0"/>
                        </a:rPr>
                        <a:t>  </a:t>
                      </a:r>
                      <a:r>
                        <a:rPr lang="en-US" sz="1200" b="0" dirty="0" err="1">
                          <a:latin typeface="Times New Roman" panose="02020603050405020304" pitchFamily="18" charset="0"/>
                          <a:cs typeface="Times New Roman" panose="02020603050405020304" pitchFamily="18" charset="0"/>
                        </a:rPr>
                        <a:t>Xim</a:t>
                      </a:r>
                      <a:r>
                        <a:rPr lang="en-US" sz="1200" b="0" dirty="0">
                          <a:latin typeface="Times New Roman" panose="02020603050405020304" pitchFamily="18" charset="0"/>
                          <a:cs typeface="Times New Roman" panose="02020603050405020304" pitchFamily="18" charset="0"/>
                        </a:rPr>
                        <a:t> Li </a:t>
                      </a:r>
                    </a:p>
                    <a:p>
                      <a:pPr marL="335915" algn="l">
                        <a:lnSpc>
                          <a:spcPct val="100000"/>
                        </a:lnSpc>
                        <a:spcBef>
                          <a:spcPts val="325"/>
                        </a:spcBef>
                      </a:pPr>
                      <a:r>
                        <a:rPr lang="en-US" sz="1200" b="0" dirty="0" err="1">
                          <a:latin typeface="Times New Roman" panose="02020603050405020304" pitchFamily="18" charset="0"/>
                          <a:cs typeface="Times New Roman" panose="02020603050405020304" pitchFamily="18" charset="0"/>
                        </a:rPr>
                        <a:t>Kunheng</a:t>
                      </a:r>
                      <a:r>
                        <a:rPr lang="en-US" sz="1200" b="0" dirty="0">
                          <a:latin typeface="Times New Roman" panose="02020603050405020304" pitchFamily="18" charset="0"/>
                          <a:cs typeface="Times New Roman" panose="02020603050405020304" pitchFamily="18" charset="0"/>
                        </a:rPr>
                        <a:t> Li</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lnSpc>
                          <a:spcPct val="100000"/>
                        </a:lnSpc>
                        <a:spcBef>
                          <a:spcPts val="325"/>
                        </a:spcBef>
                      </a:pPr>
                      <a:r>
                        <a:rPr lang="en-US" sz="1200" b="0" dirty="0">
                          <a:latin typeface="Times New Roman" panose="02020603050405020304"/>
                          <a:cs typeface="Times New Roman" panose="02020603050405020304"/>
                        </a:rPr>
                        <a:t>2021</a:t>
                      </a:r>
                      <a:endParaRPr sz="1200" b="0" dirty="0">
                        <a:latin typeface="Times New Roman" panose="02020603050405020304"/>
                        <a:cs typeface="Times New Roman" panose="02020603050405020304"/>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The methodology involves selecting Bus5 for connecting a 160 MW solar farm to the IEEE 9-bus system due to its proximity and cost-effectiveness</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298450" algn="ctr">
                        <a:lnSpc>
                          <a:spcPct val="100000"/>
                        </a:lnSpc>
                        <a:spcBef>
                          <a:spcPts val="325"/>
                        </a:spcBef>
                      </a:pPr>
                      <a:r>
                        <a:rPr lang="en-US" sz="1200" b="0" dirty="0">
                          <a:latin typeface="Times New Roman" panose="02020603050405020304" pitchFamily="18" charset="0"/>
                          <a:cs typeface="Times New Roman" panose="02020603050405020304" pitchFamily="18" charset="0"/>
                        </a:rPr>
                        <a:t>Usage of IEEE 9 Bus system in the solar farm</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715" algn="ctr">
                        <a:lnSpc>
                          <a:spcPct val="100000"/>
                        </a:lnSpc>
                        <a:spcBef>
                          <a:spcPts val="325"/>
                        </a:spcBef>
                      </a:pPr>
                      <a:r>
                        <a:rPr lang="en-US" sz="1200" b="0" dirty="0">
                          <a:latin typeface="Times New Roman" panose="02020603050405020304"/>
                          <a:cs typeface="Times New Roman" panose="02020603050405020304"/>
                        </a:rPr>
                        <a:t>IEEE</a:t>
                      </a:r>
                      <a:endParaRPr sz="1200" b="0" dirty="0">
                        <a:latin typeface="Times New Roman" panose="02020603050405020304"/>
                        <a:cs typeface="Times New Roman" panose="02020603050405020304"/>
                      </a:endParaRPr>
                    </a:p>
                  </a:txBody>
                  <a:tcPr marL="0" marR="0" marT="41275" marB="0">
                    <a:lnL w="12700" cap="flat" cmpd="sng" algn="ctr">
                      <a:solidFill>
                        <a:srgbClr val="FFFFFF"/>
                      </a:solidFill>
                      <a:prstDash val="solid"/>
                      <a:round/>
                      <a:headEnd type="none" w="med" len="med"/>
                      <a:tailEnd type="none" w="med" len="me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821690321"/>
                  </a:ext>
                </a:extLst>
              </a:tr>
              <a:tr h="627178">
                <a:tc>
                  <a:txBody>
                    <a:bodyPr/>
                    <a:lstStyle/>
                    <a:p>
                      <a:pPr algn="ctr">
                        <a:lnSpc>
                          <a:spcPct val="100000"/>
                        </a:lnSpc>
                        <a:spcBef>
                          <a:spcPts val="315"/>
                        </a:spcBef>
                      </a:pPr>
                      <a:r>
                        <a:rPr lang="en-US" sz="1200" b="0" spc="-5" dirty="0">
                          <a:latin typeface="Times New Roman" panose="02020603050405020304"/>
                          <a:cs typeface="Times New Roman" panose="02020603050405020304"/>
                        </a:rPr>
                        <a:t>3</a:t>
                      </a:r>
                      <a:r>
                        <a:rPr sz="1200" b="0" spc="-5"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155575" marR="146050" indent="-635" algn="ctr">
                        <a:lnSpc>
                          <a:spcPct val="90000"/>
                        </a:lnSpc>
                        <a:spcBef>
                          <a:spcPts val="315"/>
                        </a:spcBef>
                      </a:pPr>
                      <a:r>
                        <a:rPr lang="en-US" sz="1200" b="0" dirty="0">
                          <a:latin typeface="Times New Roman" panose="02020603050405020304" pitchFamily="18" charset="0"/>
                          <a:cs typeface="Times New Roman" panose="02020603050405020304" pitchFamily="18" charset="0"/>
                        </a:rPr>
                        <a:t>Simulation of Fault Detection in Photovoltaic System Based On SSTDR</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305435" marR="292735" indent="-6350" algn="ctr">
                        <a:lnSpc>
                          <a:spcPct val="100000"/>
                        </a:lnSpc>
                        <a:spcBef>
                          <a:spcPts val="315"/>
                        </a:spcBef>
                      </a:pPr>
                      <a:r>
                        <a:rPr lang="en-IN" sz="1200" b="0" dirty="0">
                          <a:latin typeface="Times New Roman" panose="02020603050405020304" pitchFamily="18" charset="0"/>
                          <a:cs typeface="Times New Roman" panose="02020603050405020304" pitchFamily="18" charset="0"/>
                        </a:rPr>
                        <a:t>Zhihua Li, Zhanfei Yang, </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algn="ctr">
                        <a:lnSpc>
                          <a:spcPct val="100000"/>
                        </a:lnSpc>
                        <a:spcBef>
                          <a:spcPts val="315"/>
                        </a:spcBef>
                      </a:pPr>
                      <a:r>
                        <a:rPr sz="1200" b="0" spc="-5" dirty="0">
                          <a:latin typeface="Times New Roman" panose="02020603050405020304"/>
                          <a:cs typeface="Times New Roman" panose="02020603050405020304"/>
                        </a:rPr>
                        <a:t>202</a:t>
                      </a:r>
                      <a:r>
                        <a:rPr lang="en-IN" sz="1200" b="0" spc="-5" dirty="0">
                          <a:latin typeface="Times New Roman" panose="02020603050405020304"/>
                          <a:cs typeface="Times New Roman" panose="02020603050405020304"/>
                        </a:rPr>
                        <a:t>0</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147320" marR="138430" algn="ctr">
                        <a:lnSpc>
                          <a:spcPct val="100000"/>
                        </a:lnSpc>
                        <a:spcBef>
                          <a:spcPts val="315"/>
                        </a:spcBef>
                      </a:pPr>
                      <a:r>
                        <a:rPr lang="en-US" sz="1200" b="0" dirty="0">
                          <a:latin typeface="Times New Roman" panose="02020603050405020304" pitchFamily="18" charset="0"/>
                          <a:cs typeface="Times New Roman" panose="02020603050405020304" pitchFamily="18" charset="0"/>
                        </a:rPr>
                        <a:t>In any electrical </a:t>
                      </a:r>
                      <a:r>
                        <a:rPr lang="en-US" sz="1200" b="0">
                          <a:latin typeface="Times New Roman" panose="02020603050405020304" pitchFamily="18" charset="0"/>
                          <a:cs typeface="Times New Roman" panose="02020603050405020304" pitchFamily="18" charset="0"/>
                        </a:rPr>
                        <a:t>power network, </a:t>
                      </a:r>
                      <a:r>
                        <a:rPr lang="en-US" sz="1200" b="0" dirty="0">
                          <a:latin typeface="Times New Roman" panose="02020603050405020304" pitchFamily="18" charset="0"/>
                          <a:cs typeface="Times New Roman" panose="02020603050405020304" pitchFamily="18" charset="0"/>
                        </a:rPr>
                        <a:t>the continuity of power flow with high level of reliability is necessary</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490220" marR="0" lvl="0" indent="0" algn="l" defTabSz="914400" rtl="0" eaLnBrk="1" fontAlgn="auto" latinLnBrk="0" hangingPunct="1">
                        <a:lnSpc>
                          <a:spcPct val="100000"/>
                        </a:lnSpc>
                        <a:spcBef>
                          <a:spcPts val="315"/>
                        </a:spcBef>
                        <a:spcAft>
                          <a:spcPts val="0"/>
                        </a:spcAft>
                        <a:buClrTx/>
                        <a:buSzTx/>
                        <a:buFontTx/>
                        <a:buNone/>
                        <a:tabLst/>
                        <a:defRPr/>
                      </a:pPr>
                      <a:r>
                        <a:rPr lang="en-US" sz="1100" b="0" dirty="0">
                          <a:latin typeface="Times New Roman" panose="02020603050405020304" pitchFamily="18" charset="0"/>
                          <a:cs typeface="Times New Roman" panose="02020603050405020304" pitchFamily="18" charset="0"/>
                        </a:rPr>
                        <a:t>Fault Detection in Photovoltaic System Based On SSTDR</a:t>
                      </a: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5715" algn="ctr">
                        <a:lnSpc>
                          <a:spcPct val="100000"/>
                        </a:lnSpc>
                        <a:spcBef>
                          <a:spcPts val="31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extLst>
                  <a:ext uri="{0D108BD9-81ED-4DB2-BD59-A6C34878D82A}">
                    <a16:rowId xmlns:a16="http://schemas.microsoft.com/office/drawing/2014/main" val="10002"/>
                  </a:ext>
                </a:extLst>
              </a:tr>
              <a:tr h="906375">
                <a:tc>
                  <a:txBody>
                    <a:bodyPr/>
                    <a:lstStyle/>
                    <a:p>
                      <a:pPr algn="ctr">
                        <a:lnSpc>
                          <a:spcPct val="100000"/>
                        </a:lnSpc>
                        <a:spcBef>
                          <a:spcPts val="320"/>
                        </a:spcBef>
                      </a:pPr>
                      <a:r>
                        <a:rPr lang="en-US" sz="1200" b="0" spc="-10" dirty="0">
                          <a:latin typeface="Times New Roman" panose="02020603050405020304"/>
                          <a:cs typeface="Times New Roman" panose="02020603050405020304"/>
                        </a:rPr>
                        <a:t>4</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algn="ctr">
                        <a:lnSpc>
                          <a:spcPct val="100000"/>
                        </a:lnSpc>
                        <a:spcBef>
                          <a:spcPts val="320"/>
                        </a:spcBef>
                      </a:pPr>
                      <a:r>
                        <a:rPr lang="en-US" sz="1200" b="0" dirty="0">
                          <a:latin typeface="Times New Roman" panose="02020603050405020304" pitchFamily="18" charset="0"/>
                          <a:cs typeface="Times New Roman" panose="02020603050405020304" pitchFamily="18" charset="0"/>
                        </a:rPr>
                        <a:t>Protection Scheme based on Fault Detection and Fault Classification using Fuzzy inference system in IEEE-9 Bus System </a:t>
                      </a:r>
                      <a:endParaRPr sz="1200" b="0" dirty="0">
                        <a:latin typeface="Times New Roman" panose="02020603050405020304" pitchFamily="18" charset="0"/>
                        <a:cs typeface="Times New Roman" panose="02020603050405020304" pitchFamily="18" charset="0"/>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183515" algn="ctr">
                        <a:lnSpc>
                          <a:spcPct val="100000"/>
                        </a:lnSpc>
                        <a:spcBef>
                          <a:spcPts val="320"/>
                        </a:spcBef>
                      </a:pPr>
                      <a:r>
                        <a:rPr lang="en-US" sz="1200" b="0" spc="-5"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D.</a:t>
                      </a:r>
                      <a:r>
                        <a:rPr sz="1200" b="0" spc="-25" dirty="0">
                          <a:latin typeface="Times New Roman" panose="02020603050405020304"/>
                          <a:cs typeface="Times New Roman" panose="02020603050405020304"/>
                        </a:rPr>
                        <a:t> </a:t>
                      </a:r>
                      <a:r>
                        <a:rPr sz="1200" b="0" spc="-20" dirty="0">
                          <a:latin typeface="Times New Roman" panose="02020603050405020304"/>
                          <a:cs typeface="Times New Roman" panose="02020603050405020304"/>
                        </a:rPr>
                        <a:t>G.</a:t>
                      </a:r>
                      <a:r>
                        <a:rPr sz="1200" b="0" spc="5"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Kanade</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algn="ctr">
                        <a:lnSpc>
                          <a:spcPct val="100000"/>
                        </a:lnSpc>
                        <a:spcBef>
                          <a:spcPts val="320"/>
                        </a:spcBef>
                      </a:pPr>
                      <a:r>
                        <a:rPr sz="1200" b="0" spc="-10" dirty="0">
                          <a:latin typeface="Times New Roman" panose="02020603050405020304"/>
                          <a:cs typeface="Times New Roman" panose="02020603050405020304"/>
                        </a:rPr>
                        <a:t>201</a:t>
                      </a:r>
                      <a:r>
                        <a:rPr lang="en-IN" sz="1200" b="0" spc="-10" dirty="0">
                          <a:latin typeface="Times New Roman" panose="02020603050405020304"/>
                          <a:cs typeface="Times New Roman" panose="02020603050405020304"/>
                        </a:rPr>
                        <a:t>8</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60680" marR="349885" algn="ctr">
                        <a:lnSpc>
                          <a:spcPct val="100000"/>
                        </a:lnSpc>
                        <a:spcBef>
                          <a:spcPts val="320"/>
                        </a:spcBef>
                      </a:pPr>
                      <a:r>
                        <a:rPr sz="1200" b="0" spc="-15" dirty="0">
                          <a:latin typeface="Times New Roman" panose="02020603050405020304"/>
                          <a:cs typeface="Times New Roman" panose="02020603050405020304"/>
                        </a:rPr>
                        <a:t>Automated</a:t>
                      </a:r>
                      <a:r>
                        <a:rPr sz="1200" b="0" spc="9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testing</a:t>
                      </a:r>
                      <a:r>
                        <a:rPr sz="1200" b="0" spc="2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technologies,</a:t>
                      </a:r>
                      <a:r>
                        <a:rPr sz="1200" b="0" spc="10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aiming</a:t>
                      </a:r>
                      <a:r>
                        <a:rPr sz="1200" b="0" spc="7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to </a:t>
                      </a:r>
                      <a:r>
                        <a:rPr sz="1200" b="0" spc="-31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enhance</a:t>
                      </a:r>
                      <a:r>
                        <a:rPr sz="1200" b="0" spc="8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the</a:t>
                      </a:r>
                      <a:r>
                        <a:rPr sz="1200" b="0" spc="3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efficiency</a:t>
                      </a:r>
                      <a:r>
                        <a:rPr sz="1200" b="0" spc="8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and</a:t>
                      </a:r>
                      <a:r>
                        <a:rPr sz="1200" b="0" spc="3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precision</a:t>
                      </a:r>
                      <a:r>
                        <a:rPr sz="1200" b="0" spc="55"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of</a:t>
                      </a:r>
                      <a:r>
                        <a:rPr sz="1200" b="0" spc="3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IC </a:t>
                      </a:r>
                      <a:r>
                        <a:rPr sz="1200" b="0" spc="-31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manufacturing</a:t>
                      </a:r>
                      <a:r>
                        <a:rPr sz="1200" b="0" spc="10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processes.</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00990" algn="ctr">
                        <a:lnSpc>
                          <a:spcPct val="100000"/>
                        </a:lnSpc>
                        <a:spcBef>
                          <a:spcPts val="320"/>
                        </a:spcBef>
                      </a:pPr>
                      <a:r>
                        <a:rPr lang="en-IN" sz="1200" b="0" spc="-10" dirty="0">
                          <a:latin typeface="Times New Roman" panose="02020603050405020304"/>
                          <a:cs typeface="Times New Roman" panose="02020603050405020304"/>
                        </a:rPr>
                        <a:t>Fuzzy inference</a:t>
                      </a:r>
                    </a:p>
                    <a:p>
                      <a:pPr marL="300990" algn="ctr">
                        <a:lnSpc>
                          <a:spcPct val="100000"/>
                        </a:lnSpc>
                        <a:spcBef>
                          <a:spcPts val="320"/>
                        </a:spcBef>
                      </a:pPr>
                      <a:r>
                        <a:rPr lang="en-IN" sz="1200" b="0" spc="-10" dirty="0">
                          <a:latin typeface="Times New Roman" panose="02020603050405020304"/>
                          <a:cs typeface="Times New Roman" panose="02020603050405020304"/>
                        </a:rPr>
                        <a:t>System in IEEE-9 BUS System </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175" algn="ctr">
                        <a:lnSpc>
                          <a:spcPct val="100000"/>
                        </a:lnSpc>
                        <a:spcBef>
                          <a:spcPts val="320"/>
                        </a:spcBef>
                      </a:pPr>
                      <a:r>
                        <a:rPr lang="en-IN" sz="1200" b="0" dirty="0">
                          <a:latin typeface="Times New Roman" panose="02020603050405020304" pitchFamily="18" charset="0"/>
                          <a:cs typeface="Times New Roman" panose="02020603050405020304" pitchFamily="18" charset="0"/>
                        </a:rPr>
                        <a:t>IEEE</a:t>
                      </a:r>
                      <a:endParaRPr sz="1200" b="0" dirty="0">
                        <a:latin typeface="Times New Roman" panose="02020603050405020304" pitchFamily="18" charset="0"/>
                        <a:cs typeface="Times New Roman" panose="02020603050405020304" pitchFamily="18" charset="0"/>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extLst>
                  <a:ext uri="{0D108BD9-81ED-4DB2-BD59-A6C34878D82A}">
                    <a16:rowId xmlns:a16="http://schemas.microsoft.com/office/drawing/2014/main" val="10003"/>
                  </a:ext>
                </a:extLst>
              </a:tr>
              <a:tr h="0">
                <a:tc>
                  <a:txBody>
                    <a:bodyPr/>
                    <a:lstStyle/>
                    <a:p>
                      <a:pPr algn="ctr">
                        <a:lnSpc>
                          <a:spcPct val="100000"/>
                        </a:lnSpc>
                        <a:spcBef>
                          <a:spcPts val="325"/>
                        </a:spcBef>
                      </a:pPr>
                      <a:r>
                        <a:rPr lang="en-US" sz="1200" b="0" spc="-10" dirty="0">
                          <a:latin typeface="Times New Roman" panose="02020603050405020304"/>
                          <a:cs typeface="Times New Roman" panose="02020603050405020304"/>
                        </a:rPr>
                        <a:t>5</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080" algn="ctr">
                        <a:lnSpc>
                          <a:spcPct val="100000"/>
                        </a:lnSpc>
                        <a:spcBef>
                          <a:spcPts val="325"/>
                        </a:spcBef>
                      </a:pPr>
                      <a:r>
                        <a:rPr lang="en-US" sz="1200" b="0" dirty="0">
                          <a:latin typeface="Times New Roman" panose="02020603050405020304" pitchFamily="18" charset="0"/>
                          <a:cs typeface="Times New Roman" panose="02020603050405020304" pitchFamily="18" charset="0"/>
                        </a:rPr>
                        <a:t>PSCAD/EMTDC-based Simulations for Fault Analysis and Fault Identification in 380V Ring DC Systems.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335915" algn="l">
                        <a:lnSpc>
                          <a:spcPct val="100000"/>
                        </a:lnSpc>
                        <a:spcBef>
                          <a:spcPts val="325"/>
                        </a:spcBef>
                      </a:pPr>
                      <a:r>
                        <a:rPr lang="en-IN" sz="1200" b="0" dirty="0">
                          <a:latin typeface="Times New Roman" panose="02020603050405020304" pitchFamily="18" charset="0"/>
                          <a:cs typeface="Times New Roman" panose="02020603050405020304" pitchFamily="18" charset="0"/>
                        </a:rPr>
                        <a:t>Julia </a:t>
                      </a:r>
                      <a:r>
                        <a:rPr lang="en-IN" sz="1200" b="0" dirty="0" err="1">
                          <a:latin typeface="Times New Roman" panose="02020603050405020304" pitchFamily="18" charset="0"/>
                          <a:cs typeface="Times New Roman" panose="02020603050405020304" pitchFamily="18" charset="0"/>
                        </a:rPr>
                        <a:t>Niewind</a:t>
                      </a:r>
                      <a:r>
                        <a:rPr lang="en-IN" sz="1200" b="0" dirty="0">
                          <a:latin typeface="Times New Roman" panose="02020603050405020304" pitchFamily="18" charset="0"/>
                          <a:cs typeface="Times New Roman" panose="02020603050405020304" pitchFamily="18" charset="0"/>
                        </a:rPr>
                        <a:t>,    Nasser G.A.     </a:t>
                      </a:r>
                      <a:r>
                        <a:rPr lang="en-IN" sz="1200" b="0" dirty="0" err="1">
                          <a:latin typeface="Times New Roman" panose="02020603050405020304" pitchFamily="18" charset="0"/>
                          <a:cs typeface="Times New Roman" panose="02020603050405020304" pitchFamily="18" charset="0"/>
                        </a:rPr>
                        <a:t>Hemdan</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lnSpc>
                          <a:spcPct val="100000"/>
                        </a:lnSpc>
                        <a:spcBef>
                          <a:spcPts val="325"/>
                        </a:spcBef>
                      </a:pPr>
                      <a:r>
                        <a:rPr sz="1200" b="0" spc="-10" dirty="0">
                          <a:latin typeface="Times New Roman" panose="02020603050405020304"/>
                          <a:cs typeface="Times New Roman" panose="02020603050405020304"/>
                        </a:rPr>
                        <a:t>201</a:t>
                      </a:r>
                      <a:r>
                        <a:rPr lang="en-IN" sz="1200" b="0" spc="-10" dirty="0">
                          <a:latin typeface="Times New Roman" panose="02020603050405020304"/>
                          <a:cs typeface="Times New Roman" panose="02020603050405020304"/>
                        </a:rPr>
                        <a:t>7</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r>
                        <a:rPr lang="en-US" sz="1200" b="0" i="0" u="none" strike="noStrike" kern="1200" baseline="0" dirty="0">
                          <a:solidFill>
                            <a:schemeClr val="tx1"/>
                          </a:solidFill>
                          <a:latin typeface="Times New Roman" panose="02020603050405020304" pitchFamily="18" charset="0"/>
                          <a:ea typeface="+mn-ea"/>
                          <a:cs typeface="Times New Roman" panose="02020603050405020304" pitchFamily="18" charset="0"/>
                        </a:rPr>
                        <a:t>With an increasing number of DC driven</a:t>
                      </a:r>
                    </a:p>
                    <a:p>
                      <a:pPr algn="ctr"/>
                      <a:r>
                        <a:rPr lang="en-US" sz="1200" b="0" i="0" u="none" strike="noStrike" kern="1200" baseline="0" dirty="0">
                          <a:solidFill>
                            <a:schemeClr val="tx1"/>
                          </a:solidFill>
                          <a:latin typeface="Times New Roman" panose="02020603050405020304" pitchFamily="18" charset="0"/>
                          <a:ea typeface="+mn-ea"/>
                          <a:cs typeface="Times New Roman" panose="02020603050405020304" pitchFamily="18" charset="0"/>
                        </a:rPr>
                        <a:t>components in power networks, the introduction of 380V DC distribution grids appears to be a valuable option. Besides all positive aspects of DC systems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298450" algn="l">
                        <a:lnSpc>
                          <a:spcPct val="100000"/>
                        </a:lnSpc>
                        <a:spcBef>
                          <a:spcPts val="325"/>
                        </a:spcBef>
                      </a:pPr>
                      <a:r>
                        <a:rPr lang="en-IN" sz="1200" b="0" dirty="0">
                          <a:latin typeface="Times New Roman" panose="02020603050405020304" pitchFamily="18" charset="0"/>
                          <a:cs typeface="Times New Roman" panose="02020603050405020304" pitchFamily="18" charset="0"/>
                        </a:rPr>
                        <a:t>PSCAD/EMTDC-based Simulations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715" algn="ctr">
                        <a:lnSpc>
                          <a:spcPct val="100000"/>
                        </a:lnSpc>
                        <a:spcBef>
                          <a:spcPts val="32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1079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723E6-6C3D-42D5-B605-8701A6CA19B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07D025A6-733C-EE97-A428-3D5B594DCA8D}"/>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BLOCK DIAGRAM</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953FF84B-881B-26CB-2333-306BC87F42CA}"/>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6</a:t>
            </a:fld>
            <a:endParaRPr lang="en-US" dirty="0">
              <a:latin typeface="Times New Roman" panose="02020603050405020304" pitchFamily="18" charset="0"/>
              <a:cs typeface="Times New Roman" panose="02020603050405020304" pitchFamily="18" charset="0"/>
            </a:endParaRPr>
          </a:p>
        </p:txBody>
      </p:sp>
      <p:pic>
        <p:nvPicPr>
          <p:cNvPr id="26" name="Picture 25">
            <a:extLst>
              <a:ext uri="{FF2B5EF4-FFF2-40B4-BE49-F238E27FC236}">
                <a16:creationId xmlns:a16="http://schemas.microsoft.com/office/drawing/2014/main" id="{DD23FAAD-FD02-0AEE-1437-094596A4DA73}"/>
              </a:ext>
            </a:extLst>
          </p:cNvPr>
          <p:cNvPicPr>
            <a:picLocks noChangeAspect="1"/>
          </p:cNvPicPr>
          <p:nvPr/>
        </p:nvPicPr>
        <p:blipFill>
          <a:blip r:embed="rId2"/>
          <a:stretch>
            <a:fillRect/>
          </a:stretch>
        </p:blipFill>
        <p:spPr>
          <a:xfrm>
            <a:off x="1189940" y="1437997"/>
            <a:ext cx="9812119" cy="3982006"/>
          </a:xfrm>
          <a:prstGeom prst="rect">
            <a:avLst/>
          </a:prstGeom>
        </p:spPr>
      </p:pic>
    </p:spTree>
    <p:extLst>
      <p:ext uri="{BB962C8B-B14F-4D97-AF65-F5344CB8AC3E}">
        <p14:creationId xmlns:p14="http://schemas.microsoft.com/office/powerpoint/2010/main" val="4182488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01608-B131-F812-A3CC-DF401644F5F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527B614-DEB7-1606-946A-84AB6643F439}"/>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METHODOLOGY</a:t>
            </a:r>
            <a:endParaRPr b="0" spc="-15" dirty="0"/>
          </a:p>
        </p:txBody>
      </p:sp>
      <p:sp>
        <p:nvSpPr>
          <p:cNvPr id="11" name="Slide Number Placeholder 10">
            <a:extLst>
              <a:ext uri="{FF2B5EF4-FFF2-40B4-BE49-F238E27FC236}">
                <a16:creationId xmlns:a16="http://schemas.microsoft.com/office/drawing/2014/main" id="{882D4657-C1B0-AD85-00C7-86DE5CB18FA4}"/>
              </a:ext>
            </a:extLst>
          </p:cNvPr>
          <p:cNvSpPr>
            <a:spLocks noGrp="1"/>
          </p:cNvSpPr>
          <p:nvPr>
            <p:ph type="sldNum" sz="quarter" idx="7"/>
          </p:nvPr>
        </p:nvSpPr>
        <p:spPr/>
        <p:txBody>
          <a:bodyPr/>
          <a:lstStyle/>
          <a:p>
            <a:endParaRPr lang="en-US" dirty="0"/>
          </a:p>
        </p:txBody>
      </p:sp>
      <p:sp>
        <p:nvSpPr>
          <p:cNvPr id="13" name="Slide Number Placeholder 10">
            <a:extLst>
              <a:ext uri="{FF2B5EF4-FFF2-40B4-BE49-F238E27FC236}">
                <a16:creationId xmlns:a16="http://schemas.microsoft.com/office/drawing/2014/main" id="{C7302932-652D-0EB7-8023-7FB82A156B6C}"/>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7</a:t>
            </a:fld>
            <a:endParaRPr lang="en-US"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A456DF6-49FC-5419-C012-B6D67116515A}"/>
              </a:ext>
            </a:extLst>
          </p:cNvPr>
          <p:cNvSpPr>
            <a:spLocks noChangeArrowheads="1"/>
          </p:cNvSpPr>
          <p:nvPr/>
        </p:nvSpPr>
        <p:spPr bwMode="auto">
          <a:xfrm>
            <a:off x="812800" y="1784946"/>
            <a:ext cx="11273086"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Power Supply &amp; Conversion:</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230V AC Converted To DC Via A Rectifier.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Transmission Lines: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Core Component Where Faults May Occur.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Monitoring Components: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Voltage &amp; Current Indicators Track Electrical Parameters.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Arduino Uno:</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Central Control Unit For Processing And Response.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Control:</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Manages Relay To Protect The Load.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OLED Display:</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System Status And Fault Conditions.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Detection Module:</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Continuously Monitors Transmission Lines For Abnormalities.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Protective Actions: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System Triggers Relay Upon Fault Detection To Safeguard The Load.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Software Integration:</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Matlab</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&amp; Simulink Used For Simulation And Control.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Purpose:</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Real-time Monitoring, Fault Detection, And Protection In Power Distribution.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44897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80311-500E-A307-2F2F-965E119EA7F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54B34BA-5A70-4010-1D1D-F8D2548FCC70}"/>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CIRCUIT DIAGRAM</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F54AC756-9AF5-8B26-EF3C-4505F771834C}"/>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8</a:t>
            </a:fld>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E14CE3B-8FFC-26A8-164E-1623AA0B39F6}"/>
              </a:ext>
            </a:extLst>
          </p:cNvPr>
          <p:cNvPicPr>
            <a:picLocks noChangeAspect="1"/>
          </p:cNvPicPr>
          <p:nvPr/>
        </p:nvPicPr>
        <p:blipFill>
          <a:blip r:embed="rId2"/>
          <a:stretch>
            <a:fillRect/>
          </a:stretch>
        </p:blipFill>
        <p:spPr>
          <a:xfrm>
            <a:off x="1936369" y="1093683"/>
            <a:ext cx="8272131" cy="4951517"/>
          </a:xfrm>
          <a:prstGeom prst="rect">
            <a:avLst/>
          </a:prstGeom>
        </p:spPr>
      </p:pic>
    </p:spTree>
    <p:extLst>
      <p:ext uri="{BB962C8B-B14F-4D97-AF65-F5344CB8AC3E}">
        <p14:creationId xmlns:p14="http://schemas.microsoft.com/office/powerpoint/2010/main" val="34179051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B94E368-FA73-9974-6D04-B9B59D0D1858}"/>
              </a:ext>
            </a:extLst>
          </p:cNvPr>
          <p:cNvSpPr>
            <a:spLocks noGrp="1"/>
          </p:cNvSpPr>
          <p:nvPr>
            <p:ph type="sldNum" sz="quarter" idx="12"/>
          </p:nvPr>
        </p:nvSpPr>
        <p:spPr/>
        <p:txBody>
          <a:bodyPr/>
          <a:lstStyle/>
          <a:p>
            <a:fld id="{D255EBE3-09DB-47B3-918C-9BC5C6269848}" type="slidenum">
              <a:rPr lang="en-US" smtClean="0"/>
              <a:t>9</a:t>
            </a:fld>
            <a:endParaRPr lang="en-US"/>
          </a:p>
        </p:txBody>
      </p:sp>
      <p:sp>
        <p:nvSpPr>
          <p:cNvPr id="5" name="object 2">
            <a:extLst>
              <a:ext uri="{FF2B5EF4-FFF2-40B4-BE49-F238E27FC236}">
                <a16:creationId xmlns:a16="http://schemas.microsoft.com/office/drawing/2014/main" id="{34D6E35D-22F2-8C6A-28B9-207613EA8564}"/>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WORKING PRINCIPLE</a:t>
            </a:r>
            <a:endParaRPr spc="-5"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D9002872-4EDF-57FA-CA29-006A0E5B22D9}"/>
              </a:ext>
            </a:extLst>
          </p:cNvPr>
          <p:cNvSpPr txBox="1"/>
          <p:nvPr/>
        </p:nvSpPr>
        <p:spPr>
          <a:xfrm>
            <a:off x="1107440" y="1481136"/>
            <a:ext cx="9977120" cy="4401205"/>
          </a:xfrm>
          <a:prstGeom prst="rect">
            <a:avLst/>
          </a:prstGeom>
          <a:noFill/>
        </p:spPr>
        <p:txBody>
          <a:bodyPr wrap="square">
            <a:spAutoFit/>
          </a:bodyPr>
          <a:lstStyle/>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system consists of two Arduino Uno boards working together to control and monitor eight AC light lines through relay modules. Each Arduino manages four relay modules, with Arduino Uno 1 controlling relays 1-4 and Arduino Uno 2 controlling relays 5-8.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setup is powered by a 9V DC supply derived from AC power through a rectifier circuit. Each Arduino board is equipped with an OLED display connected via I2C protocol (using pins A4 and A5) to show real-time voltage and current measurements of the monitored lines.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core functionality revolves around power monitoring and protection. The system continuously monitors voltage (through pins A0-A3) and current (through pins A4-A7) for each line, comparing them against preset thresholds (10V for voltage and 2A for current).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If voltage drops too low or current exceeds the safe limit, the corresponding </a:t>
            </a:r>
            <a:r>
              <a:rPr lang="en-US" sz="2000" b="0" i="0" u="none" strike="noStrike" baseline="0" dirty="0" err="1">
                <a:solidFill>
                  <a:srgbClr val="000000"/>
                </a:solidFill>
                <a:latin typeface="Times New Roman" panose="02020603050405020304" pitchFamily="18" charset="0"/>
              </a:rPr>
              <a:t>relay</a:t>
            </a:r>
            <a:r>
              <a:rPr lang="en-US" sz="2000" b="0" i="0" u="none" strike="noStrike" baseline="0" dirty="0" err="1">
                <a:latin typeface="Times New Roman" panose="02020603050405020304" pitchFamily="18" charset="0"/>
              </a:rPr>
              <a:t>switches</a:t>
            </a:r>
            <a:r>
              <a:rPr lang="en-US" sz="2000" b="0" i="0" u="none" strike="noStrike" baseline="0" dirty="0">
                <a:latin typeface="Times New Roman" panose="02020603050405020304" pitchFamily="18" charset="0"/>
              </a:rPr>
              <a:t> off automatically, and the system activates the next relay in sequence. </a:t>
            </a:r>
          </a:p>
          <a:p>
            <a:pPr marL="342900" indent="-342900" algn="just">
              <a:buFont typeface="Wingdings" panose="05000000000000000000" pitchFamily="2" charset="2"/>
              <a:buChar char="Ø"/>
            </a:pPr>
            <a:r>
              <a:rPr lang="en-US" sz="2000" b="0" i="0" u="none" strike="noStrike" baseline="0" dirty="0">
                <a:latin typeface="Times New Roman" panose="02020603050405020304" pitchFamily="18" charset="0"/>
              </a:rPr>
              <a:t>Each relay module connects to an AC light holder using a Normally Open (NO) configuration for the live wire and Common (COM) for the neutral wire, ensuring safe switching and electrical isolation between the control circuit and AC power lines. </a:t>
            </a:r>
            <a:endParaRPr lang="en-US" sz="2000" dirty="0"/>
          </a:p>
        </p:txBody>
      </p:sp>
    </p:spTree>
    <p:extLst>
      <p:ext uri="{BB962C8B-B14F-4D97-AF65-F5344CB8AC3E}">
        <p14:creationId xmlns:p14="http://schemas.microsoft.com/office/powerpoint/2010/main" val="13650258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889</TotalTime>
  <Words>2046</Words>
  <Application>Microsoft Office PowerPoint</Application>
  <PresentationFormat>Widescreen</PresentationFormat>
  <Paragraphs>200</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Aptos</vt:lpstr>
      <vt:lpstr>Arial</vt:lpstr>
      <vt:lpstr>Calibri</vt:lpstr>
      <vt:lpstr>High Tower Text</vt:lpstr>
      <vt:lpstr>Times New Roman</vt:lpstr>
      <vt:lpstr>Wingdings</vt:lpstr>
      <vt:lpstr>Office Theme</vt:lpstr>
      <vt:lpstr>VISVESVARAYA TECHNOLOGICAL UNIVERSITY RAJARAJESWARI COLLEGE OF ENGINEERING #14,Ramohalli cross, Mysore Road,Kumbalgodu,60074 Affiliated to VTU, Belagavi, Approved by AICTE, New Delhi (Accredited by NAAC ‘A+’ Grade and NBA)  </vt:lpstr>
      <vt:lpstr>CONTENTS</vt:lpstr>
      <vt:lpstr>ABSTRACT</vt:lpstr>
      <vt:lpstr>INTRODUCTION </vt:lpstr>
      <vt:lpstr>LITERATURE SURVEY</vt:lpstr>
      <vt:lpstr>BLOCK DIAGRAM</vt:lpstr>
      <vt:lpstr>METHODOLOGY</vt:lpstr>
      <vt:lpstr>CIRCUIT DIAGRAM</vt:lpstr>
      <vt:lpstr>WORKING PRINCIPLE</vt:lpstr>
      <vt:lpstr>COMPONENTS</vt:lpstr>
      <vt:lpstr>COMPONENTS</vt:lpstr>
      <vt:lpstr>COMPONENTS</vt:lpstr>
      <vt:lpstr>COMPONENTS</vt:lpstr>
      <vt:lpstr>COMPONENTS</vt:lpstr>
      <vt:lpstr>COMPONENTS</vt:lpstr>
      <vt:lpstr>COMPONENTS</vt:lpstr>
      <vt:lpstr>HARDWARE RESULTS</vt:lpstr>
      <vt:lpstr>SOFTWARE RESULTS</vt:lpstr>
      <vt:lpstr>SOFTWARE RESULTS</vt:lpstr>
      <vt:lpstr>SOFTWARE RESULTS</vt:lpstr>
      <vt:lpstr>TESTING</vt:lpstr>
      <vt:lpstr>ADVANTAGES &amp; DISADVANTAGES</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Vishal G</dc:creator>
  <cp:lastModifiedBy>Vishal G</cp:lastModifiedBy>
  <cp:revision>14</cp:revision>
  <dcterms:created xsi:type="dcterms:W3CDTF">2024-07-19T13:16:22Z</dcterms:created>
  <dcterms:modified xsi:type="dcterms:W3CDTF">2025-01-29T09:52:01Z</dcterms:modified>
</cp:coreProperties>
</file>

<file path=docProps/thumbnail.jpeg>
</file>